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Times New Roman" charset="1" panose="02030502070405020303"/>
      <p:regular r:id="rId32"/>
    </p:embeddedFont>
    <p:embeddedFont>
      <p:font typeface="Times New Roman Bold" charset="1" panose="020308020704050203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true" flipV="false" rot="0">
            <a:off x="13601700" y="8726285"/>
            <a:ext cx="7315200" cy="1064029"/>
          </a:xfrm>
          <a:custGeom>
            <a:avLst/>
            <a:gdLst/>
            <a:ahLst/>
            <a:cxnLst/>
            <a:rect r="r" b="b" t="t" l="l"/>
            <a:pathLst>
              <a:path h="1064029" w="7315200">
                <a:moveTo>
                  <a:pt x="7315200" y="0"/>
                </a:moveTo>
                <a:lnTo>
                  <a:pt x="0" y="0"/>
                </a:lnTo>
                <a:lnTo>
                  <a:pt x="0" y="1064030"/>
                </a:lnTo>
                <a:lnTo>
                  <a:pt x="7315200" y="1064030"/>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15221" y="2432749"/>
            <a:ext cx="14457558" cy="2710751"/>
          </a:xfrm>
          <a:prstGeom prst="rect">
            <a:avLst/>
          </a:prstGeom>
        </p:spPr>
        <p:txBody>
          <a:bodyPr anchor="t" rtlCol="false" tIns="0" lIns="0" bIns="0" rIns="0">
            <a:spAutoFit/>
          </a:bodyPr>
          <a:lstStyle/>
          <a:p>
            <a:pPr algn="l">
              <a:lnSpc>
                <a:spcPts val="6573"/>
              </a:lnSpc>
            </a:pPr>
            <a:r>
              <a:rPr lang="en-US" sz="7223">
                <a:solidFill>
                  <a:srgbClr val="011142"/>
                </a:solidFill>
                <a:latin typeface="Times New Roman"/>
                <a:ea typeface="Times New Roman"/>
                <a:cs typeface="Times New Roman"/>
                <a:sym typeface="Times New Roman"/>
              </a:rPr>
              <a:t>Vulnerability Assessment and Penetration Testing(VAPT) on a Web Application</a:t>
            </a:r>
          </a:p>
        </p:txBody>
      </p:sp>
      <p:sp>
        <p:nvSpPr>
          <p:cNvPr name="Freeform 4" id="4"/>
          <p:cNvSpPr/>
          <p:nvPr/>
        </p:nvSpPr>
        <p:spPr>
          <a:xfrm flipH="true" flipV="false" rot="0">
            <a:off x="-1607344" y="330360"/>
            <a:ext cx="7315200" cy="1064029"/>
          </a:xfrm>
          <a:custGeom>
            <a:avLst/>
            <a:gdLst/>
            <a:ahLst/>
            <a:cxnLst/>
            <a:rect r="r" b="b" t="t" l="l"/>
            <a:pathLst>
              <a:path h="1064029" w="7315200">
                <a:moveTo>
                  <a:pt x="7315200" y="0"/>
                </a:moveTo>
                <a:lnTo>
                  <a:pt x="0" y="0"/>
                </a:lnTo>
                <a:lnTo>
                  <a:pt x="0" y="1064030"/>
                </a:lnTo>
                <a:lnTo>
                  <a:pt x="7315200" y="1064030"/>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450466"/>
            <a:ext cx="12268695" cy="3807834"/>
          </a:xfrm>
          <a:custGeom>
            <a:avLst/>
            <a:gdLst/>
            <a:ahLst/>
            <a:cxnLst/>
            <a:rect r="r" b="b" t="t" l="l"/>
            <a:pathLst>
              <a:path h="3807834" w="12268695">
                <a:moveTo>
                  <a:pt x="0" y="0"/>
                </a:moveTo>
                <a:lnTo>
                  <a:pt x="12268695" y="0"/>
                </a:lnTo>
                <a:lnTo>
                  <a:pt x="12268695" y="3807834"/>
                </a:lnTo>
                <a:lnTo>
                  <a:pt x="0" y="3807834"/>
                </a:lnTo>
                <a:lnTo>
                  <a:pt x="0" y="0"/>
                </a:lnTo>
                <a:close/>
              </a:path>
            </a:pathLst>
          </a:custGeom>
          <a:blipFill>
            <a:blip r:embed="rId2"/>
            <a:stretch>
              <a:fillRect l="0" t="-141" r="0" b="-141"/>
            </a:stretch>
          </a:blipFill>
        </p:spPr>
      </p:sp>
      <p:sp>
        <p:nvSpPr>
          <p:cNvPr name="TextBox 3" id="3"/>
          <p:cNvSpPr txBox="true"/>
          <p:nvPr/>
        </p:nvSpPr>
        <p:spPr>
          <a:xfrm rot="0">
            <a:off x="1028700" y="1066800"/>
            <a:ext cx="8115300"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2 (XSS Reflected):-</a:t>
            </a:r>
          </a:p>
        </p:txBody>
      </p:sp>
      <p:sp>
        <p:nvSpPr>
          <p:cNvPr name="TextBox 4" id="4"/>
          <p:cNvSpPr txBox="true"/>
          <p:nvPr/>
        </p:nvSpPr>
        <p:spPr>
          <a:xfrm rot="0">
            <a:off x="1028700" y="2038175"/>
            <a:ext cx="15914940" cy="1728470"/>
          </a:xfrm>
          <a:prstGeom prst="rect">
            <a:avLst/>
          </a:prstGeom>
        </p:spPr>
        <p:txBody>
          <a:bodyPr anchor="t" rtlCol="false" tIns="0" lIns="0" bIns="0" rIns="0">
            <a:spAutoFit/>
          </a:bodyPr>
          <a:lstStyle/>
          <a:p>
            <a:pPr algn="just" marL="0" indent="0" lvl="0">
              <a:lnSpc>
                <a:spcPts val="4480"/>
              </a:lnSpc>
              <a:spcBef>
                <a:spcPct val="0"/>
              </a:spcBef>
            </a:pPr>
            <a:r>
              <a:rPr lang="en-US" sz="3200" strike="noStrike" u="none">
                <a:solidFill>
                  <a:srgbClr val="011142"/>
                </a:solidFill>
                <a:latin typeface="Times New Roman"/>
                <a:ea typeface="Times New Roman"/>
                <a:cs typeface="Times New Roman"/>
                <a:sym typeface="Times New Roman"/>
              </a:rPr>
              <a:t>Reflected XSS is the simplest variety of cross-site scripting. It arises when an application receives data in an HTTP request and includes that data within the immediate response in an unsafe way.</a:t>
            </a:r>
          </a:p>
        </p:txBody>
      </p:sp>
      <p:sp>
        <p:nvSpPr>
          <p:cNvPr name="TextBox 5" id="5"/>
          <p:cNvSpPr txBox="true"/>
          <p:nvPr/>
        </p:nvSpPr>
        <p:spPr>
          <a:xfrm rot="0">
            <a:off x="1028700" y="3642819"/>
            <a:ext cx="11133733" cy="1728471"/>
          </a:xfrm>
          <a:prstGeom prst="rect">
            <a:avLst/>
          </a:prstGeom>
        </p:spPr>
        <p:txBody>
          <a:bodyPr anchor="t" rtlCol="false" tIns="0" lIns="0" bIns="0" rIns="0">
            <a:spAutoFit/>
          </a:bodyPr>
          <a:lstStyle/>
          <a:p>
            <a:pPr algn="l">
              <a:lnSpc>
                <a:spcPts val="4479"/>
              </a:lnSpc>
            </a:pPr>
            <a:r>
              <a:rPr lang="en-US" sz="3199">
                <a:solidFill>
                  <a:srgbClr val="011142"/>
                </a:solidFill>
                <a:latin typeface="Times New Roman"/>
                <a:ea typeface="Times New Roman"/>
                <a:cs typeface="Times New Roman"/>
                <a:sym typeface="Times New Roman"/>
              </a:rPr>
              <a:t>Steps:-</a:t>
            </a:r>
          </a:p>
          <a:p>
            <a:pPr algn="l" marL="690872" indent="-345436" lvl="1">
              <a:lnSpc>
                <a:spcPts val="4479"/>
              </a:lnSpc>
              <a:buFont typeface="Arial"/>
              <a:buChar char="•"/>
            </a:pPr>
            <a:r>
              <a:rPr lang="en-US" sz="3199" strike="noStrike" u="none">
                <a:solidFill>
                  <a:srgbClr val="011142"/>
                </a:solidFill>
                <a:latin typeface="Times New Roman"/>
                <a:ea typeface="Times New Roman"/>
                <a:cs typeface="Times New Roman"/>
                <a:sym typeface="Times New Roman"/>
              </a:rPr>
              <a:t>Enter payload(&lt;script&gt;alert('XSS')&lt;/script&gt;</a:t>
            </a:r>
            <a:r>
              <a:rPr lang="en-US" sz="3199" strike="noStrike" u="none">
                <a:solidFill>
                  <a:srgbClr val="011142"/>
                </a:solidFill>
                <a:latin typeface="Times New Roman"/>
                <a:ea typeface="Times New Roman"/>
                <a:cs typeface="Times New Roman"/>
                <a:sym typeface="Times New Roman"/>
              </a:rPr>
              <a:t>) into input box.</a:t>
            </a:r>
          </a:p>
          <a:p>
            <a:pPr algn="l" marL="690872" indent="-345436" lvl="1">
              <a:lnSpc>
                <a:spcPts val="4479"/>
              </a:lnSpc>
              <a:buFont typeface="Arial"/>
              <a:buChar char="•"/>
            </a:pPr>
            <a:r>
              <a:rPr lang="en-US" sz="3199" strike="noStrike" u="none">
                <a:solidFill>
                  <a:srgbClr val="011142"/>
                </a:solidFill>
                <a:latin typeface="Times New Roman"/>
                <a:ea typeface="Times New Roman"/>
                <a:cs typeface="Times New Roman"/>
                <a:sym typeface="Times New Roman"/>
              </a:rPr>
              <a:t>Click Submit.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true" flipV="false" rot="0">
            <a:off x="13090922" y="8809448"/>
            <a:ext cx="7315200" cy="1064029"/>
          </a:xfrm>
          <a:custGeom>
            <a:avLst/>
            <a:gdLst/>
            <a:ahLst/>
            <a:cxnLst/>
            <a:rect r="r" b="b" t="t" l="l"/>
            <a:pathLst>
              <a:path h="1064029" w="7315200">
                <a:moveTo>
                  <a:pt x="7315200" y="0"/>
                </a:moveTo>
                <a:lnTo>
                  <a:pt x="0" y="0"/>
                </a:lnTo>
                <a:lnTo>
                  <a:pt x="0" y="1064029"/>
                </a:lnTo>
                <a:lnTo>
                  <a:pt x="7315200" y="1064029"/>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66800"/>
            <a:ext cx="8115300"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3 (XSS DOM):-</a:t>
            </a:r>
          </a:p>
        </p:txBody>
      </p:sp>
      <p:sp>
        <p:nvSpPr>
          <p:cNvPr name="TextBox 4" id="4"/>
          <p:cNvSpPr txBox="true"/>
          <p:nvPr/>
        </p:nvSpPr>
        <p:spPr>
          <a:xfrm rot="0">
            <a:off x="1028700" y="1942034"/>
            <a:ext cx="16230600" cy="1728470"/>
          </a:xfrm>
          <a:prstGeom prst="rect">
            <a:avLst/>
          </a:prstGeom>
        </p:spPr>
        <p:txBody>
          <a:bodyPr anchor="t" rtlCol="false" tIns="0" lIns="0" bIns="0" rIns="0">
            <a:spAutoFit/>
          </a:bodyPr>
          <a:lstStyle/>
          <a:p>
            <a:pPr algn="just" marL="0" indent="0" lvl="0">
              <a:lnSpc>
                <a:spcPts val="4480"/>
              </a:lnSpc>
              <a:spcBef>
                <a:spcPct val="0"/>
              </a:spcBef>
            </a:pPr>
            <a:r>
              <a:rPr lang="en-US" sz="3200" strike="noStrike" u="none">
                <a:solidFill>
                  <a:srgbClr val="011142"/>
                </a:solidFill>
                <a:latin typeface="Times New Roman"/>
                <a:ea typeface="Times New Roman"/>
                <a:cs typeface="Times New Roman"/>
                <a:sym typeface="Times New Roman"/>
              </a:rPr>
              <a:t>DOM-based XSS (also known as DOM XSS) arises when an application contains some client-side JavaScript that processes data from an untrusted source in an unsafe way, usually by writing the data back to the DOM.</a:t>
            </a:r>
          </a:p>
        </p:txBody>
      </p:sp>
      <p:sp>
        <p:nvSpPr>
          <p:cNvPr name="TextBox 5" id="5"/>
          <p:cNvSpPr txBox="true"/>
          <p:nvPr/>
        </p:nvSpPr>
        <p:spPr>
          <a:xfrm rot="0">
            <a:off x="1028700" y="5032841"/>
            <a:ext cx="15403794" cy="2290446"/>
          </a:xfrm>
          <a:prstGeom prst="rect">
            <a:avLst/>
          </a:prstGeom>
        </p:spPr>
        <p:txBody>
          <a:bodyPr anchor="t" rtlCol="false" tIns="0" lIns="0" bIns="0" rIns="0">
            <a:spAutoFit/>
          </a:bodyPr>
          <a:lstStyle/>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Click on select</a:t>
            </a:r>
          </a:p>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Change the url from (http://localhost/dvwa/vulnerabilities/xss_d/?default=English ) to(http://localhost/dvwa/vulnerabilities/xss_d/?default=%3Cscript%3Ealert(% 22Hacked%22)%3C/script%3E )</a:t>
            </a:r>
          </a:p>
        </p:txBody>
      </p:sp>
      <p:sp>
        <p:nvSpPr>
          <p:cNvPr name="TextBox 6" id="6"/>
          <p:cNvSpPr txBox="true"/>
          <p:nvPr/>
        </p:nvSpPr>
        <p:spPr>
          <a:xfrm rot="0">
            <a:off x="1028700" y="4106346"/>
            <a:ext cx="1163836" cy="604521"/>
          </a:xfrm>
          <a:prstGeom prst="rect">
            <a:avLst/>
          </a:prstGeom>
        </p:spPr>
        <p:txBody>
          <a:bodyPr anchor="t" rtlCol="false" tIns="0" lIns="0" bIns="0" rIns="0">
            <a:spAutoFit/>
          </a:bodyPr>
          <a:lstStyle/>
          <a:p>
            <a:pPr algn="ctr">
              <a:lnSpc>
                <a:spcPts val="4479"/>
              </a:lnSpc>
              <a:spcBef>
                <a:spcPct val="0"/>
              </a:spcBef>
            </a:pPr>
            <a:r>
              <a:rPr lang="en-US" sz="3199">
                <a:solidFill>
                  <a:srgbClr val="011142"/>
                </a:solidFill>
                <a:latin typeface="Times New Roman"/>
                <a:ea typeface="Times New Roman"/>
                <a:cs typeface="Times New Roman"/>
                <a:sym typeface="Times New Roman"/>
              </a:rPr>
              <a:t>Steps:-</a:t>
            </a:r>
          </a:p>
        </p:txBody>
      </p:sp>
      <p:sp>
        <p:nvSpPr>
          <p:cNvPr name="TextBox 7" id="7"/>
          <p:cNvSpPr txBox="true"/>
          <p:nvPr/>
        </p:nvSpPr>
        <p:spPr>
          <a:xfrm rot="0">
            <a:off x="1265183" y="7761437"/>
            <a:ext cx="6990656" cy="1166496"/>
          </a:xfrm>
          <a:prstGeom prst="rect">
            <a:avLst/>
          </a:prstGeom>
        </p:spPr>
        <p:txBody>
          <a:bodyPr anchor="t" rtlCol="false" tIns="0" lIns="0" bIns="0" rIns="0">
            <a:spAutoFit/>
          </a:bodyPr>
          <a:lstStyle/>
          <a:p>
            <a:pPr algn="l">
              <a:lnSpc>
                <a:spcPts val="4479"/>
              </a:lnSpc>
              <a:spcBef>
                <a:spcPct val="0"/>
              </a:spcBef>
            </a:pPr>
            <a:r>
              <a:rPr lang="en-US" sz="3199">
                <a:solidFill>
                  <a:srgbClr val="011142"/>
                </a:solidFill>
                <a:latin typeface="Times New Roman"/>
                <a:ea typeface="Times New Roman"/>
                <a:cs typeface="Times New Roman"/>
                <a:sym typeface="Times New Roman"/>
              </a:rPr>
              <a:t>Impact: Exploits front-end code.</a:t>
            </a:r>
          </a:p>
          <a:p>
            <a:pPr algn="l">
              <a:lnSpc>
                <a:spcPts val="4479"/>
              </a:lnSpc>
              <a:spcBef>
                <a:spcPct val="0"/>
              </a:spcBef>
            </a:pPr>
            <a:r>
              <a:rPr lang="en-US" sz="3199">
                <a:solidFill>
                  <a:srgbClr val="011142"/>
                </a:solidFill>
                <a:latin typeface="Times New Roman"/>
                <a:ea typeface="Times New Roman"/>
                <a:cs typeface="Times New Roman"/>
                <a:sym typeface="Times New Roman"/>
              </a:rPr>
              <a:t>Mitigation: Sanitize DOM access points.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2425543" y="2094668"/>
            <a:ext cx="14163708" cy="6808908"/>
          </a:xfrm>
          <a:custGeom>
            <a:avLst/>
            <a:gdLst/>
            <a:ahLst/>
            <a:cxnLst/>
            <a:rect r="r" b="b" t="t" l="l"/>
            <a:pathLst>
              <a:path h="6808908" w="14163708">
                <a:moveTo>
                  <a:pt x="0" y="0"/>
                </a:moveTo>
                <a:lnTo>
                  <a:pt x="14163708" y="0"/>
                </a:lnTo>
                <a:lnTo>
                  <a:pt x="14163708" y="6808908"/>
                </a:lnTo>
                <a:lnTo>
                  <a:pt x="0" y="6808908"/>
                </a:lnTo>
                <a:lnTo>
                  <a:pt x="0" y="0"/>
                </a:lnTo>
                <a:close/>
              </a:path>
            </a:pathLst>
          </a:custGeom>
          <a:blipFill>
            <a:blip r:embed="rId2"/>
            <a:stretch>
              <a:fillRect l="0" t="0" r="0" b="0"/>
            </a:stretch>
          </a:blipFill>
        </p:spPr>
      </p:sp>
      <p:sp>
        <p:nvSpPr>
          <p:cNvPr name="TextBox 3" id="3"/>
          <p:cNvSpPr txBox="true"/>
          <p:nvPr/>
        </p:nvSpPr>
        <p:spPr>
          <a:xfrm rot="0">
            <a:off x="1028700" y="1066800"/>
            <a:ext cx="8115300"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3 (XSS DOM):-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true" flipV="false" rot="0">
            <a:off x="13090922" y="8809448"/>
            <a:ext cx="7315200" cy="1064029"/>
          </a:xfrm>
          <a:custGeom>
            <a:avLst/>
            <a:gdLst/>
            <a:ahLst/>
            <a:cxnLst/>
            <a:rect r="r" b="b" t="t" l="l"/>
            <a:pathLst>
              <a:path h="1064029" w="7315200">
                <a:moveTo>
                  <a:pt x="7315200" y="0"/>
                </a:moveTo>
                <a:lnTo>
                  <a:pt x="0" y="0"/>
                </a:lnTo>
                <a:lnTo>
                  <a:pt x="0" y="1064029"/>
                </a:lnTo>
                <a:lnTo>
                  <a:pt x="7315200" y="1064029"/>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66800"/>
            <a:ext cx="8115300"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4 (XSS Stored):-</a:t>
            </a:r>
          </a:p>
        </p:txBody>
      </p:sp>
      <p:sp>
        <p:nvSpPr>
          <p:cNvPr name="TextBox 4" id="4"/>
          <p:cNvSpPr txBox="true"/>
          <p:nvPr/>
        </p:nvSpPr>
        <p:spPr>
          <a:xfrm rot="0">
            <a:off x="1028700" y="2001929"/>
            <a:ext cx="16230600" cy="1166495"/>
          </a:xfrm>
          <a:prstGeom prst="rect">
            <a:avLst/>
          </a:prstGeom>
        </p:spPr>
        <p:txBody>
          <a:bodyPr anchor="t" rtlCol="false" tIns="0" lIns="0" bIns="0" rIns="0">
            <a:spAutoFit/>
          </a:bodyPr>
          <a:lstStyle/>
          <a:p>
            <a:pPr algn="just" marL="0" indent="0" lvl="0">
              <a:lnSpc>
                <a:spcPts val="4480"/>
              </a:lnSpc>
              <a:spcBef>
                <a:spcPct val="0"/>
              </a:spcBef>
            </a:pPr>
            <a:r>
              <a:rPr lang="en-US" sz="3200" strike="noStrike" u="none">
                <a:solidFill>
                  <a:srgbClr val="011142"/>
                </a:solidFill>
                <a:latin typeface="Times New Roman"/>
                <a:ea typeface="Times New Roman"/>
                <a:cs typeface="Times New Roman"/>
                <a:sym typeface="Times New Roman"/>
              </a:rPr>
              <a:t>Stored XSS arises when an application receives data from an untrusted source and includes that data within its later HTTP responses in an unsafe way.</a:t>
            </a:r>
          </a:p>
        </p:txBody>
      </p:sp>
      <p:sp>
        <p:nvSpPr>
          <p:cNvPr name="TextBox 5" id="5"/>
          <p:cNvSpPr txBox="true"/>
          <p:nvPr/>
        </p:nvSpPr>
        <p:spPr>
          <a:xfrm rot="0">
            <a:off x="1028700" y="4104259"/>
            <a:ext cx="16230600" cy="3414396"/>
          </a:xfrm>
          <a:prstGeom prst="rect">
            <a:avLst/>
          </a:prstGeom>
        </p:spPr>
        <p:txBody>
          <a:bodyPr anchor="t" rtlCol="false" tIns="0" lIns="0" bIns="0" rIns="0">
            <a:spAutoFit/>
          </a:bodyPr>
          <a:lstStyle/>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 Input some unique field in the form field and submit it.</a:t>
            </a:r>
          </a:p>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 Open page source by pressing CTRL+U and search the unique string in the page source</a:t>
            </a:r>
          </a:p>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 Use CTRL+F to find the unique string. If the unique string reflects back in the browser screen or in the page source then the site may be vulnerable to stored XSS.</a:t>
            </a:r>
          </a:p>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 At last, fire the payload of XSS and submit it to get further response in the browser. If the site is vulnerable, we will get an alert box</a:t>
            </a:r>
          </a:p>
        </p:txBody>
      </p:sp>
      <p:sp>
        <p:nvSpPr>
          <p:cNvPr name="TextBox 6" id="6"/>
          <p:cNvSpPr txBox="true"/>
          <p:nvPr/>
        </p:nvSpPr>
        <p:spPr>
          <a:xfrm rot="0">
            <a:off x="1028700" y="3461544"/>
            <a:ext cx="1163836" cy="604521"/>
          </a:xfrm>
          <a:prstGeom prst="rect">
            <a:avLst/>
          </a:prstGeom>
        </p:spPr>
        <p:txBody>
          <a:bodyPr anchor="t" rtlCol="false" tIns="0" lIns="0" bIns="0" rIns="0">
            <a:spAutoFit/>
          </a:bodyPr>
          <a:lstStyle/>
          <a:p>
            <a:pPr algn="ctr">
              <a:lnSpc>
                <a:spcPts val="4479"/>
              </a:lnSpc>
              <a:spcBef>
                <a:spcPct val="0"/>
              </a:spcBef>
            </a:pPr>
            <a:r>
              <a:rPr lang="en-US" sz="3199">
                <a:solidFill>
                  <a:srgbClr val="011142"/>
                </a:solidFill>
                <a:latin typeface="Times New Roman"/>
                <a:ea typeface="Times New Roman"/>
                <a:cs typeface="Times New Roman"/>
                <a:sym typeface="Times New Roman"/>
              </a:rPr>
              <a:t>Steps:-</a:t>
            </a:r>
          </a:p>
        </p:txBody>
      </p:sp>
      <p:sp>
        <p:nvSpPr>
          <p:cNvPr name="TextBox 7" id="7"/>
          <p:cNvSpPr txBox="true"/>
          <p:nvPr/>
        </p:nvSpPr>
        <p:spPr>
          <a:xfrm rot="0">
            <a:off x="1265183" y="7394830"/>
            <a:ext cx="9611519" cy="1166496"/>
          </a:xfrm>
          <a:prstGeom prst="rect">
            <a:avLst/>
          </a:prstGeom>
        </p:spPr>
        <p:txBody>
          <a:bodyPr anchor="t" rtlCol="false" tIns="0" lIns="0" bIns="0" rIns="0">
            <a:spAutoFit/>
          </a:bodyPr>
          <a:lstStyle/>
          <a:p>
            <a:pPr algn="l">
              <a:lnSpc>
                <a:spcPts val="4479"/>
              </a:lnSpc>
              <a:spcBef>
                <a:spcPct val="0"/>
              </a:spcBef>
            </a:pPr>
            <a:r>
              <a:rPr lang="en-US" sz="3199">
                <a:solidFill>
                  <a:srgbClr val="011142"/>
                </a:solidFill>
                <a:latin typeface="Times New Roman"/>
                <a:ea typeface="Times New Roman"/>
                <a:cs typeface="Times New Roman"/>
                <a:sym typeface="Times New Roman"/>
              </a:rPr>
              <a:t>Impact: Persistent attack on all users.</a:t>
            </a:r>
          </a:p>
          <a:p>
            <a:pPr algn="l">
              <a:lnSpc>
                <a:spcPts val="4479"/>
              </a:lnSpc>
              <a:spcBef>
                <a:spcPct val="0"/>
              </a:spcBef>
            </a:pPr>
            <a:r>
              <a:rPr lang="en-US" sz="3199">
                <a:solidFill>
                  <a:srgbClr val="011142"/>
                </a:solidFill>
                <a:latin typeface="Times New Roman"/>
                <a:ea typeface="Times New Roman"/>
                <a:cs typeface="Times New Roman"/>
                <a:sym typeface="Times New Roman"/>
              </a:rPr>
              <a:t>Mitigation: Sanitize and encode user-generated content.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2520916" y="2418299"/>
            <a:ext cx="14228387" cy="6840001"/>
          </a:xfrm>
          <a:custGeom>
            <a:avLst/>
            <a:gdLst/>
            <a:ahLst/>
            <a:cxnLst/>
            <a:rect r="r" b="b" t="t" l="l"/>
            <a:pathLst>
              <a:path h="6840001" w="14228387">
                <a:moveTo>
                  <a:pt x="0" y="0"/>
                </a:moveTo>
                <a:lnTo>
                  <a:pt x="14228387" y="0"/>
                </a:lnTo>
                <a:lnTo>
                  <a:pt x="14228387" y="6840001"/>
                </a:lnTo>
                <a:lnTo>
                  <a:pt x="0" y="6840001"/>
                </a:lnTo>
                <a:lnTo>
                  <a:pt x="0" y="0"/>
                </a:lnTo>
                <a:close/>
              </a:path>
            </a:pathLst>
          </a:custGeom>
          <a:blipFill>
            <a:blip r:embed="rId2"/>
            <a:stretch>
              <a:fillRect l="0" t="0" r="0" b="0"/>
            </a:stretch>
          </a:blipFill>
        </p:spPr>
      </p:sp>
      <p:sp>
        <p:nvSpPr>
          <p:cNvPr name="TextBox 3" id="3"/>
          <p:cNvSpPr txBox="true"/>
          <p:nvPr/>
        </p:nvSpPr>
        <p:spPr>
          <a:xfrm rot="0">
            <a:off x="1028700" y="1066800"/>
            <a:ext cx="8115300"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4 (XSS Stored):-</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B0CEF1"/>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9621496"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5 (Command Injection):-</a:t>
            </a:r>
          </a:p>
        </p:txBody>
      </p:sp>
      <p:sp>
        <p:nvSpPr>
          <p:cNvPr name="TextBox 3" id="3"/>
          <p:cNvSpPr txBox="true"/>
          <p:nvPr/>
        </p:nvSpPr>
        <p:spPr>
          <a:xfrm rot="0">
            <a:off x="1028700" y="1965931"/>
            <a:ext cx="16230600" cy="2290445"/>
          </a:xfrm>
          <a:prstGeom prst="rect">
            <a:avLst/>
          </a:prstGeom>
        </p:spPr>
        <p:txBody>
          <a:bodyPr anchor="t" rtlCol="false" tIns="0" lIns="0" bIns="0" rIns="0">
            <a:spAutoFit/>
          </a:bodyPr>
          <a:lstStyle/>
          <a:p>
            <a:pPr algn="just" marL="0" indent="0" lvl="0">
              <a:lnSpc>
                <a:spcPts val="4480"/>
              </a:lnSpc>
              <a:spcBef>
                <a:spcPct val="0"/>
              </a:spcBef>
            </a:pPr>
            <a:r>
              <a:rPr lang="en-US" sz="3200" strike="noStrike" u="none">
                <a:solidFill>
                  <a:srgbClr val="011142"/>
                </a:solidFill>
                <a:latin typeface="Times New Roman"/>
                <a:ea typeface="Times New Roman"/>
                <a:cs typeface="Times New Roman"/>
                <a:sym typeface="Times New Roman"/>
              </a:rPr>
              <a:t>Command injection is an attack in which the goal is execution of arbitrary commands on the host operating system via a vulnerable application. Command injection attacks are possible when an application passes unsafe user supplied data (forms, cookies, HTTP headers etc.) to a system shell.</a:t>
            </a:r>
          </a:p>
        </p:txBody>
      </p:sp>
      <p:sp>
        <p:nvSpPr>
          <p:cNvPr name="TextBox 4" id="4"/>
          <p:cNvSpPr txBox="true"/>
          <p:nvPr/>
        </p:nvSpPr>
        <p:spPr>
          <a:xfrm rot="0">
            <a:off x="1028700" y="5375247"/>
            <a:ext cx="12663190" cy="1166496"/>
          </a:xfrm>
          <a:prstGeom prst="rect">
            <a:avLst/>
          </a:prstGeom>
        </p:spPr>
        <p:txBody>
          <a:bodyPr anchor="t" rtlCol="false" tIns="0" lIns="0" bIns="0" rIns="0">
            <a:spAutoFit/>
          </a:bodyPr>
          <a:lstStyle/>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Enter payload(127.0.0.1 &amp;&amp; ls or 127.0.0.1 &amp;&amp; whoami</a:t>
            </a:r>
            <a:r>
              <a:rPr lang="en-US" sz="3199" strike="noStrike" u="none">
                <a:solidFill>
                  <a:srgbClr val="011142"/>
                </a:solidFill>
                <a:latin typeface="Times New Roman"/>
                <a:ea typeface="Times New Roman"/>
                <a:cs typeface="Times New Roman"/>
                <a:sym typeface="Times New Roman"/>
              </a:rPr>
              <a:t>) into IP field.</a:t>
            </a:r>
          </a:p>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Click Submit.</a:t>
            </a:r>
          </a:p>
        </p:txBody>
      </p:sp>
      <p:sp>
        <p:nvSpPr>
          <p:cNvPr name="TextBox 5" id="5"/>
          <p:cNvSpPr txBox="true"/>
          <p:nvPr/>
        </p:nvSpPr>
        <p:spPr>
          <a:xfrm rot="0">
            <a:off x="1028700" y="4513551"/>
            <a:ext cx="1163836" cy="604521"/>
          </a:xfrm>
          <a:prstGeom prst="rect">
            <a:avLst/>
          </a:prstGeom>
        </p:spPr>
        <p:txBody>
          <a:bodyPr anchor="t" rtlCol="false" tIns="0" lIns="0" bIns="0" rIns="0">
            <a:spAutoFit/>
          </a:bodyPr>
          <a:lstStyle/>
          <a:p>
            <a:pPr algn="ctr">
              <a:lnSpc>
                <a:spcPts val="4479"/>
              </a:lnSpc>
              <a:spcBef>
                <a:spcPct val="0"/>
              </a:spcBef>
            </a:pPr>
            <a:r>
              <a:rPr lang="en-US" sz="3199">
                <a:solidFill>
                  <a:srgbClr val="011142"/>
                </a:solidFill>
                <a:latin typeface="Times New Roman"/>
                <a:ea typeface="Times New Roman"/>
                <a:cs typeface="Times New Roman"/>
                <a:sym typeface="Times New Roman"/>
              </a:rPr>
              <a:t>Steps:-</a:t>
            </a:r>
          </a:p>
        </p:txBody>
      </p:sp>
      <p:sp>
        <p:nvSpPr>
          <p:cNvPr name="TextBox 6" id="6"/>
          <p:cNvSpPr txBox="true"/>
          <p:nvPr/>
        </p:nvSpPr>
        <p:spPr>
          <a:xfrm rot="0">
            <a:off x="1028700" y="7301443"/>
            <a:ext cx="8315325" cy="1166496"/>
          </a:xfrm>
          <a:prstGeom prst="rect">
            <a:avLst/>
          </a:prstGeom>
        </p:spPr>
        <p:txBody>
          <a:bodyPr anchor="t" rtlCol="false" tIns="0" lIns="0" bIns="0" rIns="0">
            <a:spAutoFit/>
          </a:bodyPr>
          <a:lstStyle/>
          <a:p>
            <a:pPr algn="l">
              <a:lnSpc>
                <a:spcPts val="4479"/>
              </a:lnSpc>
              <a:spcBef>
                <a:spcPct val="0"/>
              </a:spcBef>
            </a:pPr>
            <a:r>
              <a:rPr lang="en-US" sz="3199">
                <a:solidFill>
                  <a:srgbClr val="011142"/>
                </a:solidFill>
                <a:latin typeface="Times New Roman"/>
                <a:ea typeface="Times New Roman"/>
                <a:cs typeface="Times New Roman"/>
                <a:sym typeface="Times New Roman"/>
              </a:rPr>
              <a:t>Impact: Remote OS commands can be executed.</a:t>
            </a:r>
          </a:p>
          <a:p>
            <a:pPr algn="l">
              <a:lnSpc>
                <a:spcPts val="4479"/>
              </a:lnSpc>
              <a:spcBef>
                <a:spcPct val="0"/>
              </a:spcBef>
            </a:pPr>
            <a:r>
              <a:rPr lang="en-US" sz="3199">
                <a:solidFill>
                  <a:srgbClr val="011142"/>
                </a:solidFill>
                <a:latin typeface="Times New Roman"/>
                <a:ea typeface="Times New Roman"/>
                <a:cs typeface="Times New Roman"/>
                <a:sym typeface="Times New Roman"/>
              </a:rPr>
              <a:t>Mitigation: Validate and sanitize user inputs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2459020" y="2331894"/>
            <a:ext cx="14408125" cy="6926406"/>
          </a:xfrm>
          <a:custGeom>
            <a:avLst/>
            <a:gdLst/>
            <a:ahLst/>
            <a:cxnLst/>
            <a:rect r="r" b="b" t="t" l="l"/>
            <a:pathLst>
              <a:path h="6926406" w="14408125">
                <a:moveTo>
                  <a:pt x="0" y="0"/>
                </a:moveTo>
                <a:lnTo>
                  <a:pt x="14408125" y="0"/>
                </a:lnTo>
                <a:lnTo>
                  <a:pt x="14408125" y="6926406"/>
                </a:lnTo>
                <a:lnTo>
                  <a:pt x="0" y="6926406"/>
                </a:lnTo>
                <a:lnTo>
                  <a:pt x="0" y="0"/>
                </a:lnTo>
                <a:close/>
              </a:path>
            </a:pathLst>
          </a:custGeom>
          <a:blipFill>
            <a:blip r:embed="rId2"/>
            <a:stretch>
              <a:fillRect l="0" t="0" r="0" b="0"/>
            </a:stretch>
          </a:blipFill>
        </p:spPr>
      </p:sp>
      <p:sp>
        <p:nvSpPr>
          <p:cNvPr name="TextBox 3" id="3"/>
          <p:cNvSpPr txBox="true"/>
          <p:nvPr/>
        </p:nvSpPr>
        <p:spPr>
          <a:xfrm rot="0">
            <a:off x="1028700" y="1066800"/>
            <a:ext cx="9621496"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5 (Command Injection):-</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B0CEF1"/>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9621496"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6 (CSRF):-</a:t>
            </a:r>
          </a:p>
        </p:txBody>
      </p:sp>
      <p:sp>
        <p:nvSpPr>
          <p:cNvPr name="TextBox 3" id="3"/>
          <p:cNvSpPr txBox="true"/>
          <p:nvPr/>
        </p:nvSpPr>
        <p:spPr>
          <a:xfrm rot="0">
            <a:off x="1028700" y="1729105"/>
            <a:ext cx="16230600" cy="3414395"/>
          </a:xfrm>
          <a:prstGeom prst="rect">
            <a:avLst/>
          </a:prstGeom>
        </p:spPr>
        <p:txBody>
          <a:bodyPr anchor="t" rtlCol="false" tIns="0" lIns="0" bIns="0" rIns="0">
            <a:spAutoFit/>
          </a:bodyPr>
          <a:lstStyle/>
          <a:p>
            <a:pPr algn="just" marL="0" indent="0" lvl="0">
              <a:lnSpc>
                <a:spcPts val="4480"/>
              </a:lnSpc>
              <a:spcBef>
                <a:spcPct val="0"/>
              </a:spcBef>
            </a:pPr>
            <a:r>
              <a:rPr lang="en-US" sz="3200" strike="noStrike" u="none">
                <a:solidFill>
                  <a:srgbClr val="011142"/>
                </a:solidFill>
                <a:latin typeface="Times New Roman"/>
                <a:ea typeface="Times New Roman"/>
                <a:cs typeface="Times New Roman"/>
                <a:sym typeface="Times New Roman"/>
              </a:rPr>
              <a:t>Cross-site request forgery is a type of malicious exploit of a website where unauthorized commands are submitted from a user that the web application trusts.</a:t>
            </a:r>
          </a:p>
          <a:p>
            <a:pPr algn="just" marL="0" indent="0" lvl="0">
              <a:lnSpc>
                <a:spcPts val="4480"/>
              </a:lnSpc>
              <a:spcBef>
                <a:spcPct val="0"/>
              </a:spcBef>
            </a:pPr>
            <a:r>
              <a:rPr lang="en-US" sz="3200" strike="noStrike" u="none">
                <a:solidFill>
                  <a:srgbClr val="011142"/>
                </a:solidFill>
                <a:latin typeface="Times New Roman"/>
                <a:ea typeface="Times New Roman"/>
                <a:cs typeface="Times New Roman"/>
                <a:sym typeface="Times New Roman"/>
              </a:rPr>
              <a:t>In a CSRF attack, an innocent end user is tricked by an attacker into submitting a web request that they did not intend. This may cause actions to be performed on the website that can include inadvertent client or server data leakage, change of session state, or manipulation of an end user’s account.</a:t>
            </a:r>
          </a:p>
        </p:txBody>
      </p:sp>
      <p:sp>
        <p:nvSpPr>
          <p:cNvPr name="TextBox 4" id="4"/>
          <p:cNvSpPr txBox="true"/>
          <p:nvPr/>
        </p:nvSpPr>
        <p:spPr>
          <a:xfrm rot="0">
            <a:off x="1028700" y="5786121"/>
            <a:ext cx="9028509" cy="1166496"/>
          </a:xfrm>
          <a:prstGeom prst="rect">
            <a:avLst/>
          </a:prstGeom>
        </p:spPr>
        <p:txBody>
          <a:bodyPr anchor="t" rtlCol="false" tIns="0" lIns="0" bIns="0" rIns="0">
            <a:spAutoFit/>
          </a:bodyPr>
          <a:lstStyle/>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Host CSRF form with password change request.</a:t>
            </a:r>
          </a:p>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Victim visits and unknowingly submits request.</a:t>
            </a:r>
          </a:p>
        </p:txBody>
      </p:sp>
      <p:sp>
        <p:nvSpPr>
          <p:cNvPr name="TextBox 5" id="5"/>
          <p:cNvSpPr txBox="true"/>
          <p:nvPr/>
        </p:nvSpPr>
        <p:spPr>
          <a:xfrm rot="0">
            <a:off x="1028700" y="5162550"/>
            <a:ext cx="1163836" cy="604521"/>
          </a:xfrm>
          <a:prstGeom prst="rect">
            <a:avLst/>
          </a:prstGeom>
        </p:spPr>
        <p:txBody>
          <a:bodyPr anchor="t" rtlCol="false" tIns="0" lIns="0" bIns="0" rIns="0">
            <a:spAutoFit/>
          </a:bodyPr>
          <a:lstStyle/>
          <a:p>
            <a:pPr algn="ctr">
              <a:lnSpc>
                <a:spcPts val="4479"/>
              </a:lnSpc>
              <a:spcBef>
                <a:spcPct val="0"/>
              </a:spcBef>
            </a:pPr>
            <a:r>
              <a:rPr lang="en-US" sz="3199">
                <a:solidFill>
                  <a:srgbClr val="011142"/>
                </a:solidFill>
                <a:latin typeface="Times New Roman"/>
                <a:ea typeface="Times New Roman"/>
                <a:cs typeface="Times New Roman"/>
                <a:sym typeface="Times New Roman"/>
              </a:rPr>
              <a:t>Steps:-</a:t>
            </a:r>
          </a:p>
        </p:txBody>
      </p:sp>
      <p:sp>
        <p:nvSpPr>
          <p:cNvPr name="TextBox 6" id="6"/>
          <p:cNvSpPr txBox="true"/>
          <p:nvPr/>
        </p:nvSpPr>
        <p:spPr>
          <a:xfrm rot="0">
            <a:off x="1028700" y="7343500"/>
            <a:ext cx="8496499" cy="1166496"/>
          </a:xfrm>
          <a:prstGeom prst="rect">
            <a:avLst/>
          </a:prstGeom>
        </p:spPr>
        <p:txBody>
          <a:bodyPr anchor="t" rtlCol="false" tIns="0" lIns="0" bIns="0" rIns="0">
            <a:spAutoFit/>
          </a:bodyPr>
          <a:lstStyle/>
          <a:p>
            <a:pPr algn="l">
              <a:lnSpc>
                <a:spcPts val="4479"/>
              </a:lnSpc>
              <a:spcBef>
                <a:spcPct val="0"/>
              </a:spcBef>
            </a:pPr>
            <a:r>
              <a:rPr lang="en-US" sz="3199">
                <a:solidFill>
                  <a:srgbClr val="011142"/>
                </a:solidFill>
                <a:latin typeface="Times New Roman"/>
                <a:ea typeface="Times New Roman"/>
                <a:cs typeface="Times New Roman"/>
                <a:sym typeface="Times New Roman"/>
              </a:rPr>
              <a:t>Impact: Unauthorized actions on behalf of users.</a:t>
            </a:r>
          </a:p>
          <a:p>
            <a:pPr algn="l">
              <a:lnSpc>
                <a:spcPts val="4479"/>
              </a:lnSpc>
              <a:spcBef>
                <a:spcPct val="0"/>
              </a:spcBef>
            </a:pPr>
            <a:r>
              <a:rPr lang="en-US" sz="3199">
                <a:solidFill>
                  <a:srgbClr val="011142"/>
                </a:solidFill>
                <a:latin typeface="Times New Roman"/>
                <a:ea typeface="Times New Roman"/>
                <a:cs typeface="Times New Roman"/>
                <a:sym typeface="Times New Roman"/>
              </a:rPr>
              <a:t>Mitigation: Use CSRF tokens, SameSite cookies.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8099753" y="1368754"/>
            <a:ext cx="7683499" cy="5064691"/>
          </a:xfrm>
          <a:custGeom>
            <a:avLst/>
            <a:gdLst/>
            <a:ahLst/>
            <a:cxnLst/>
            <a:rect r="r" b="b" t="t" l="l"/>
            <a:pathLst>
              <a:path h="5064691" w="7683499">
                <a:moveTo>
                  <a:pt x="0" y="0"/>
                </a:moveTo>
                <a:lnTo>
                  <a:pt x="7683500" y="0"/>
                </a:lnTo>
                <a:lnTo>
                  <a:pt x="7683500" y="5064692"/>
                </a:lnTo>
                <a:lnTo>
                  <a:pt x="0" y="5064692"/>
                </a:lnTo>
                <a:lnTo>
                  <a:pt x="0" y="0"/>
                </a:lnTo>
                <a:close/>
              </a:path>
            </a:pathLst>
          </a:custGeom>
          <a:blipFill>
            <a:blip r:embed="rId2"/>
            <a:stretch>
              <a:fillRect l="-41453" t="0" r="-40935" b="-33016"/>
            </a:stretch>
          </a:blipFill>
        </p:spPr>
      </p:sp>
      <p:sp>
        <p:nvSpPr>
          <p:cNvPr name="Freeform 3" id="3"/>
          <p:cNvSpPr/>
          <p:nvPr/>
        </p:nvSpPr>
        <p:spPr>
          <a:xfrm flipH="false" flipV="false" rot="0">
            <a:off x="2449124" y="6967251"/>
            <a:ext cx="11301259" cy="2291049"/>
          </a:xfrm>
          <a:custGeom>
            <a:avLst/>
            <a:gdLst/>
            <a:ahLst/>
            <a:cxnLst/>
            <a:rect r="r" b="b" t="t" l="l"/>
            <a:pathLst>
              <a:path h="2291049" w="11301259">
                <a:moveTo>
                  <a:pt x="0" y="0"/>
                </a:moveTo>
                <a:lnTo>
                  <a:pt x="11301259" y="0"/>
                </a:lnTo>
                <a:lnTo>
                  <a:pt x="11301259" y="2291049"/>
                </a:lnTo>
                <a:lnTo>
                  <a:pt x="0" y="2291049"/>
                </a:lnTo>
                <a:lnTo>
                  <a:pt x="0" y="0"/>
                </a:lnTo>
                <a:close/>
              </a:path>
            </a:pathLst>
          </a:custGeom>
          <a:blipFill>
            <a:blip r:embed="rId3"/>
            <a:stretch>
              <a:fillRect l="0" t="-20853" r="0" b="0"/>
            </a:stretch>
          </a:blipFill>
        </p:spPr>
      </p:sp>
      <p:sp>
        <p:nvSpPr>
          <p:cNvPr name="TextBox 4" id="4"/>
          <p:cNvSpPr txBox="true"/>
          <p:nvPr/>
        </p:nvSpPr>
        <p:spPr>
          <a:xfrm rot="0">
            <a:off x="1028700" y="1066800"/>
            <a:ext cx="9621496"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6 (CSRF):-</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B0CEF1"/>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9621496"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7 (HTML Injection):-</a:t>
            </a:r>
          </a:p>
        </p:txBody>
      </p:sp>
      <p:sp>
        <p:nvSpPr>
          <p:cNvPr name="TextBox 3" id="3"/>
          <p:cNvSpPr txBox="true"/>
          <p:nvPr/>
        </p:nvSpPr>
        <p:spPr>
          <a:xfrm rot="0">
            <a:off x="2192536" y="5019675"/>
            <a:ext cx="13951704" cy="1166496"/>
          </a:xfrm>
          <a:prstGeom prst="rect">
            <a:avLst/>
          </a:prstGeom>
        </p:spPr>
        <p:txBody>
          <a:bodyPr anchor="t" rtlCol="false" tIns="0" lIns="0" bIns="0" rIns="0">
            <a:spAutoFit/>
          </a:bodyPr>
          <a:lstStyle/>
          <a:p>
            <a:pPr algn="l" marL="690872" indent="-345436" lvl="1">
              <a:lnSpc>
                <a:spcPts val="4479"/>
              </a:lnSpc>
              <a:buFont typeface="Arial"/>
              <a:buChar char="•"/>
            </a:pPr>
            <a:r>
              <a:rPr lang="en-US" sz="3199">
                <a:solidFill>
                  <a:srgbClr val="011142"/>
                </a:solidFill>
                <a:latin typeface="Times New Roman"/>
                <a:ea typeface="Times New Roman"/>
                <a:cs typeface="Times New Roman"/>
                <a:sym typeface="Times New Roman"/>
              </a:rPr>
              <a:t>Submit comment with HTML content payload is &lt;b&gt;Bold Text&lt;/b&gt;</a:t>
            </a:r>
          </a:p>
          <a:p>
            <a:pPr algn="l" marL="690872" indent="-345436" lvl="1">
              <a:lnSpc>
                <a:spcPts val="4479"/>
              </a:lnSpc>
              <a:buFont typeface="Arial"/>
              <a:buChar char="•"/>
            </a:pPr>
            <a:r>
              <a:rPr lang="en-US" sz="3199">
                <a:solidFill>
                  <a:srgbClr val="011142"/>
                </a:solidFill>
                <a:latin typeface="Times New Roman"/>
                <a:ea typeface="Times New Roman"/>
                <a:cs typeface="Times New Roman"/>
                <a:sym typeface="Times New Roman"/>
              </a:rPr>
              <a:t>View result.</a:t>
            </a:r>
          </a:p>
        </p:txBody>
      </p:sp>
      <p:sp>
        <p:nvSpPr>
          <p:cNvPr name="TextBox 4" id="4"/>
          <p:cNvSpPr txBox="true"/>
          <p:nvPr/>
        </p:nvSpPr>
        <p:spPr>
          <a:xfrm rot="0">
            <a:off x="1028700" y="4257992"/>
            <a:ext cx="1163836" cy="604521"/>
          </a:xfrm>
          <a:prstGeom prst="rect">
            <a:avLst/>
          </a:prstGeom>
        </p:spPr>
        <p:txBody>
          <a:bodyPr anchor="t" rtlCol="false" tIns="0" lIns="0" bIns="0" rIns="0">
            <a:spAutoFit/>
          </a:bodyPr>
          <a:lstStyle/>
          <a:p>
            <a:pPr algn="ctr">
              <a:lnSpc>
                <a:spcPts val="4479"/>
              </a:lnSpc>
              <a:spcBef>
                <a:spcPct val="0"/>
              </a:spcBef>
            </a:pPr>
            <a:r>
              <a:rPr lang="en-US" sz="3199">
                <a:solidFill>
                  <a:srgbClr val="011142"/>
                </a:solidFill>
                <a:latin typeface="Times New Roman"/>
                <a:ea typeface="Times New Roman"/>
                <a:cs typeface="Times New Roman"/>
                <a:sym typeface="Times New Roman"/>
              </a:rPr>
              <a:t>Steps:-</a:t>
            </a:r>
          </a:p>
        </p:txBody>
      </p:sp>
      <p:sp>
        <p:nvSpPr>
          <p:cNvPr name="TextBox 5" id="5"/>
          <p:cNvSpPr txBox="true"/>
          <p:nvPr/>
        </p:nvSpPr>
        <p:spPr>
          <a:xfrm rot="0">
            <a:off x="1028700" y="2239339"/>
            <a:ext cx="16230600" cy="1728470"/>
          </a:xfrm>
          <a:prstGeom prst="rect">
            <a:avLst/>
          </a:prstGeom>
        </p:spPr>
        <p:txBody>
          <a:bodyPr anchor="t" rtlCol="false" tIns="0" lIns="0" bIns="0" rIns="0">
            <a:spAutoFit/>
          </a:bodyPr>
          <a:lstStyle/>
          <a:p>
            <a:pPr algn="just" marL="0" indent="0" lvl="0">
              <a:lnSpc>
                <a:spcPts val="4480"/>
              </a:lnSpc>
              <a:spcBef>
                <a:spcPct val="0"/>
              </a:spcBef>
            </a:pPr>
            <a:r>
              <a:rPr lang="en-US" sz="3200" strike="noStrike" u="none">
                <a:solidFill>
                  <a:srgbClr val="011142"/>
                </a:solidFill>
                <a:latin typeface="Times New Roman"/>
                <a:ea typeface="Times New Roman"/>
                <a:cs typeface="Times New Roman"/>
                <a:sym typeface="Times New Roman"/>
              </a:rPr>
              <a:t>HTML injection is a vulnerability that occurs when an attacker is able to insert arbitrary HTML code into a web page. This happens because the application fails to properly sanitize user input, allowing hackers to manipulate the way a web page is displayed to users.</a:t>
            </a:r>
          </a:p>
        </p:txBody>
      </p:sp>
      <p:sp>
        <p:nvSpPr>
          <p:cNvPr name="TextBox 6" id="6"/>
          <p:cNvSpPr txBox="true"/>
          <p:nvPr/>
        </p:nvSpPr>
        <p:spPr>
          <a:xfrm rot="0">
            <a:off x="1028700" y="6965938"/>
            <a:ext cx="7796808" cy="1166496"/>
          </a:xfrm>
          <a:prstGeom prst="rect">
            <a:avLst/>
          </a:prstGeom>
        </p:spPr>
        <p:txBody>
          <a:bodyPr anchor="t" rtlCol="false" tIns="0" lIns="0" bIns="0" rIns="0">
            <a:spAutoFit/>
          </a:bodyPr>
          <a:lstStyle/>
          <a:p>
            <a:pPr algn="l">
              <a:lnSpc>
                <a:spcPts val="4479"/>
              </a:lnSpc>
              <a:spcBef>
                <a:spcPct val="0"/>
              </a:spcBef>
            </a:pPr>
            <a:r>
              <a:rPr lang="en-US" sz="3199">
                <a:solidFill>
                  <a:srgbClr val="011142"/>
                </a:solidFill>
                <a:latin typeface="Times New Roman"/>
                <a:ea typeface="Times New Roman"/>
                <a:cs typeface="Times New Roman"/>
                <a:sym typeface="Times New Roman"/>
              </a:rPr>
              <a:t>Impact: Can mislead users or spoof UI.</a:t>
            </a:r>
          </a:p>
          <a:p>
            <a:pPr algn="l">
              <a:lnSpc>
                <a:spcPts val="4479"/>
              </a:lnSpc>
              <a:spcBef>
                <a:spcPct val="0"/>
              </a:spcBef>
            </a:pPr>
            <a:r>
              <a:rPr lang="en-US" sz="3199">
                <a:solidFill>
                  <a:srgbClr val="011142"/>
                </a:solidFill>
                <a:latin typeface="Times New Roman"/>
                <a:ea typeface="Times New Roman"/>
                <a:cs typeface="Times New Roman"/>
                <a:sym typeface="Times New Roman"/>
              </a:rPr>
              <a:t>Mitigation: Sanitize HTML tags from inputs.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2417651" y="3364143"/>
            <a:ext cx="13452697" cy="5894157"/>
          </a:xfrm>
          <a:custGeom>
            <a:avLst/>
            <a:gdLst/>
            <a:ahLst/>
            <a:cxnLst/>
            <a:rect r="r" b="b" t="t" l="l"/>
            <a:pathLst>
              <a:path h="5894157" w="13452697">
                <a:moveTo>
                  <a:pt x="0" y="0"/>
                </a:moveTo>
                <a:lnTo>
                  <a:pt x="13452698" y="0"/>
                </a:lnTo>
                <a:lnTo>
                  <a:pt x="13452698" y="5894157"/>
                </a:lnTo>
                <a:lnTo>
                  <a:pt x="0" y="5894157"/>
                </a:lnTo>
                <a:lnTo>
                  <a:pt x="0" y="0"/>
                </a:lnTo>
                <a:close/>
              </a:path>
            </a:pathLst>
          </a:custGeom>
          <a:blipFill>
            <a:blip r:embed="rId2"/>
            <a:stretch>
              <a:fillRect l="0" t="0" r="0" b="-9649"/>
            </a:stretch>
          </a:blipFill>
        </p:spPr>
      </p:sp>
      <p:sp>
        <p:nvSpPr>
          <p:cNvPr name="TextBox 3" id="3"/>
          <p:cNvSpPr txBox="true"/>
          <p:nvPr/>
        </p:nvSpPr>
        <p:spPr>
          <a:xfrm rot="0">
            <a:off x="240424" y="855936"/>
            <a:ext cx="6068660" cy="857250"/>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Times New Roman"/>
                <a:ea typeface="Times New Roman"/>
                <a:cs typeface="Times New Roman"/>
                <a:sym typeface="Times New Roman"/>
              </a:rPr>
              <a:t>Reconnaissance:-</a:t>
            </a:r>
          </a:p>
        </p:txBody>
      </p:sp>
      <p:sp>
        <p:nvSpPr>
          <p:cNvPr name="TextBox 4" id="4"/>
          <p:cNvSpPr txBox="true"/>
          <p:nvPr/>
        </p:nvSpPr>
        <p:spPr>
          <a:xfrm rot="0">
            <a:off x="1028700" y="1894161"/>
            <a:ext cx="16230600" cy="1166496"/>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T</a:t>
            </a:r>
            <a:r>
              <a:rPr lang="en-US" sz="3199">
                <a:solidFill>
                  <a:srgbClr val="000000"/>
                </a:solidFill>
                <a:latin typeface="Times New Roman"/>
                <a:ea typeface="Times New Roman"/>
                <a:cs typeface="Times New Roman"/>
                <a:sym typeface="Times New Roman"/>
              </a:rPr>
              <a:t>o perform this step we setup DVWA → Create/Reset Database → Login → set the DVWA security to low.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2272048" y="2244204"/>
            <a:ext cx="14623513" cy="7014096"/>
          </a:xfrm>
          <a:custGeom>
            <a:avLst/>
            <a:gdLst/>
            <a:ahLst/>
            <a:cxnLst/>
            <a:rect r="r" b="b" t="t" l="l"/>
            <a:pathLst>
              <a:path h="7014096" w="14623513">
                <a:moveTo>
                  <a:pt x="0" y="0"/>
                </a:moveTo>
                <a:lnTo>
                  <a:pt x="14623513" y="0"/>
                </a:lnTo>
                <a:lnTo>
                  <a:pt x="14623513" y="7014096"/>
                </a:lnTo>
                <a:lnTo>
                  <a:pt x="0" y="7014096"/>
                </a:lnTo>
                <a:lnTo>
                  <a:pt x="0" y="0"/>
                </a:lnTo>
                <a:close/>
              </a:path>
            </a:pathLst>
          </a:custGeom>
          <a:blipFill>
            <a:blip r:embed="rId2"/>
            <a:stretch>
              <a:fillRect l="0" t="0" r="0" b="0"/>
            </a:stretch>
          </a:blipFill>
        </p:spPr>
      </p:sp>
      <p:sp>
        <p:nvSpPr>
          <p:cNvPr name="TextBox 3" id="3"/>
          <p:cNvSpPr txBox="true"/>
          <p:nvPr/>
        </p:nvSpPr>
        <p:spPr>
          <a:xfrm rot="0">
            <a:off x="1028700" y="1066800"/>
            <a:ext cx="9621496"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7 (HTML Injection):-</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B0CEF1"/>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9621496"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8 (Brute Force):-</a:t>
            </a:r>
          </a:p>
        </p:txBody>
      </p:sp>
      <p:sp>
        <p:nvSpPr>
          <p:cNvPr name="TextBox 3" id="3"/>
          <p:cNvSpPr txBox="true"/>
          <p:nvPr/>
        </p:nvSpPr>
        <p:spPr>
          <a:xfrm rot="0">
            <a:off x="1028700" y="2198408"/>
            <a:ext cx="16230600" cy="1728470"/>
          </a:xfrm>
          <a:prstGeom prst="rect">
            <a:avLst/>
          </a:prstGeom>
        </p:spPr>
        <p:txBody>
          <a:bodyPr anchor="t" rtlCol="false" tIns="0" lIns="0" bIns="0" rIns="0">
            <a:spAutoFit/>
          </a:bodyPr>
          <a:lstStyle/>
          <a:p>
            <a:pPr algn="just" marL="0" indent="0" lvl="0">
              <a:lnSpc>
                <a:spcPts val="4480"/>
              </a:lnSpc>
              <a:spcBef>
                <a:spcPct val="0"/>
              </a:spcBef>
            </a:pPr>
            <a:r>
              <a:rPr lang="en-US" sz="3200" strike="noStrike" u="none">
                <a:solidFill>
                  <a:srgbClr val="011142"/>
                </a:solidFill>
                <a:latin typeface="Times New Roman"/>
                <a:ea typeface="Times New Roman"/>
                <a:cs typeface="Times New Roman"/>
                <a:sym typeface="Times New Roman"/>
              </a:rPr>
              <a:t>A brute-force attack consists of an attacker submitting many passwords or passphrases with the hope of eventually guessing a combination correctly. The attacker systematically checks all possible passwords and passphrases until the correct one is found.</a:t>
            </a:r>
          </a:p>
        </p:txBody>
      </p:sp>
      <p:sp>
        <p:nvSpPr>
          <p:cNvPr name="TextBox 4" id="4"/>
          <p:cNvSpPr txBox="true"/>
          <p:nvPr/>
        </p:nvSpPr>
        <p:spPr>
          <a:xfrm rot="0">
            <a:off x="1028700" y="4257992"/>
            <a:ext cx="1163836" cy="604521"/>
          </a:xfrm>
          <a:prstGeom prst="rect">
            <a:avLst/>
          </a:prstGeom>
        </p:spPr>
        <p:txBody>
          <a:bodyPr anchor="t" rtlCol="false" tIns="0" lIns="0" bIns="0" rIns="0">
            <a:spAutoFit/>
          </a:bodyPr>
          <a:lstStyle/>
          <a:p>
            <a:pPr algn="ctr">
              <a:lnSpc>
                <a:spcPts val="4479"/>
              </a:lnSpc>
              <a:spcBef>
                <a:spcPct val="0"/>
              </a:spcBef>
            </a:pPr>
            <a:r>
              <a:rPr lang="en-US" sz="3199">
                <a:solidFill>
                  <a:srgbClr val="011142"/>
                </a:solidFill>
                <a:latin typeface="Times New Roman"/>
                <a:ea typeface="Times New Roman"/>
                <a:cs typeface="Times New Roman"/>
                <a:sym typeface="Times New Roman"/>
              </a:rPr>
              <a:t>Steps:-</a:t>
            </a:r>
          </a:p>
        </p:txBody>
      </p:sp>
      <p:sp>
        <p:nvSpPr>
          <p:cNvPr name="TextBox 5" id="5"/>
          <p:cNvSpPr txBox="true"/>
          <p:nvPr/>
        </p:nvSpPr>
        <p:spPr>
          <a:xfrm rot="0">
            <a:off x="970508" y="4779327"/>
            <a:ext cx="16288792" cy="3414396"/>
          </a:xfrm>
          <a:prstGeom prst="rect">
            <a:avLst/>
          </a:prstGeom>
        </p:spPr>
        <p:txBody>
          <a:bodyPr anchor="t" rtlCol="false" tIns="0" lIns="0" bIns="0" rIns="0">
            <a:spAutoFit/>
          </a:bodyPr>
          <a:lstStyle/>
          <a:p>
            <a:pPr algn="just" marL="690872" indent="-345436" lvl="1">
              <a:lnSpc>
                <a:spcPts val="4479"/>
              </a:lnSpc>
              <a:buFont typeface="Arial"/>
              <a:buChar char="•"/>
            </a:pPr>
            <a:r>
              <a:rPr lang="en-US" sz="3199">
                <a:solidFill>
                  <a:srgbClr val="011142"/>
                </a:solidFill>
                <a:latin typeface="Times New Roman"/>
                <a:ea typeface="Times New Roman"/>
                <a:cs typeface="Times New Roman"/>
                <a:sym typeface="Times New Roman"/>
              </a:rPr>
              <a:t>In bruteforce section of DVWA , we insert wrong credentials to know the login failed string.</a:t>
            </a:r>
          </a:p>
          <a:p>
            <a:pPr algn="just" marL="690872" indent="-345436" lvl="1">
              <a:lnSpc>
                <a:spcPts val="4479"/>
              </a:lnSpc>
              <a:buFont typeface="Arial"/>
              <a:buChar char="•"/>
            </a:pPr>
            <a:r>
              <a:rPr lang="en-US" sz="3199">
                <a:solidFill>
                  <a:srgbClr val="011142"/>
                </a:solidFill>
                <a:latin typeface="Times New Roman"/>
                <a:ea typeface="Times New Roman"/>
                <a:cs typeface="Times New Roman"/>
                <a:sym typeface="Times New Roman"/>
              </a:rPr>
              <a:t>Use Burpsuite to know the PHPSESID.</a:t>
            </a:r>
          </a:p>
          <a:p>
            <a:pPr algn="just" marL="690872" indent="-345436" lvl="1">
              <a:lnSpc>
                <a:spcPts val="4479"/>
              </a:lnSpc>
              <a:buFont typeface="Arial"/>
              <a:buChar char="•"/>
            </a:pPr>
            <a:r>
              <a:rPr lang="en-US" sz="3199">
                <a:solidFill>
                  <a:srgbClr val="011142"/>
                </a:solidFill>
                <a:latin typeface="Times New Roman"/>
                <a:ea typeface="Times New Roman"/>
                <a:cs typeface="Times New Roman"/>
                <a:sym typeface="Times New Roman"/>
              </a:rPr>
              <a:t>Craft the Hydra command accordingly.</a:t>
            </a:r>
          </a:p>
          <a:p>
            <a:pPr algn="just" marL="690872" indent="-345436" lvl="1">
              <a:lnSpc>
                <a:spcPts val="4479"/>
              </a:lnSpc>
              <a:buFont typeface="Arial"/>
              <a:buChar char="•"/>
            </a:pPr>
            <a:r>
              <a:rPr lang="en-US" sz="3199">
                <a:solidFill>
                  <a:srgbClr val="011142"/>
                </a:solidFill>
                <a:latin typeface="Times New Roman"/>
                <a:ea typeface="Times New Roman"/>
                <a:cs typeface="Times New Roman"/>
                <a:sym typeface="Times New Roman"/>
              </a:rPr>
              <a:t>We used a short wordlist that consists general username and password strings to ensure that the testing takes less time.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1491177" y="1917022"/>
            <a:ext cx="15305646" cy="7341278"/>
          </a:xfrm>
          <a:custGeom>
            <a:avLst/>
            <a:gdLst/>
            <a:ahLst/>
            <a:cxnLst/>
            <a:rect r="r" b="b" t="t" l="l"/>
            <a:pathLst>
              <a:path h="7341278" w="15305646">
                <a:moveTo>
                  <a:pt x="0" y="0"/>
                </a:moveTo>
                <a:lnTo>
                  <a:pt x="15305646" y="0"/>
                </a:lnTo>
                <a:lnTo>
                  <a:pt x="15305646" y="7341278"/>
                </a:lnTo>
                <a:lnTo>
                  <a:pt x="0" y="7341278"/>
                </a:lnTo>
                <a:lnTo>
                  <a:pt x="0" y="0"/>
                </a:lnTo>
                <a:close/>
              </a:path>
            </a:pathLst>
          </a:custGeom>
          <a:blipFill>
            <a:blip r:embed="rId2"/>
            <a:stretch>
              <a:fillRect l="0" t="0" r="0" b="0"/>
            </a:stretch>
          </a:blipFill>
        </p:spPr>
      </p:sp>
      <p:sp>
        <p:nvSpPr>
          <p:cNvPr name="TextBox 3" id="3"/>
          <p:cNvSpPr txBox="true"/>
          <p:nvPr/>
        </p:nvSpPr>
        <p:spPr>
          <a:xfrm rot="0">
            <a:off x="1028700" y="1066800"/>
            <a:ext cx="9621496"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8 (Brute Force):-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2399686" y="2269893"/>
            <a:ext cx="14537098" cy="6988407"/>
          </a:xfrm>
          <a:custGeom>
            <a:avLst/>
            <a:gdLst/>
            <a:ahLst/>
            <a:cxnLst/>
            <a:rect r="r" b="b" t="t" l="l"/>
            <a:pathLst>
              <a:path h="6988407" w="14537098">
                <a:moveTo>
                  <a:pt x="0" y="0"/>
                </a:moveTo>
                <a:lnTo>
                  <a:pt x="14537097" y="0"/>
                </a:lnTo>
                <a:lnTo>
                  <a:pt x="14537097" y="6988407"/>
                </a:lnTo>
                <a:lnTo>
                  <a:pt x="0" y="6988407"/>
                </a:lnTo>
                <a:lnTo>
                  <a:pt x="0" y="0"/>
                </a:lnTo>
                <a:close/>
              </a:path>
            </a:pathLst>
          </a:custGeom>
          <a:blipFill>
            <a:blip r:embed="rId2"/>
            <a:stretch>
              <a:fillRect l="0" t="0" r="0" b="0"/>
            </a:stretch>
          </a:blipFill>
        </p:spPr>
      </p:sp>
      <p:sp>
        <p:nvSpPr>
          <p:cNvPr name="TextBox 3" id="3"/>
          <p:cNvSpPr txBox="true"/>
          <p:nvPr/>
        </p:nvSpPr>
        <p:spPr>
          <a:xfrm rot="0">
            <a:off x="1028700" y="1066800"/>
            <a:ext cx="9621496"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8 (Brute Force):-</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B0CEF1"/>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9621496"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9 (File Upload):-</a:t>
            </a:r>
          </a:p>
        </p:txBody>
      </p:sp>
      <p:sp>
        <p:nvSpPr>
          <p:cNvPr name="TextBox 3" id="3"/>
          <p:cNvSpPr txBox="true"/>
          <p:nvPr/>
        </p:nvSpPr>
        <p:spPr>
          <a:xfrm rot="0">
            <a:off x="1028700" y="1981514"/>
            <a:ext cx="16230600" cy="2290445"/>
          </a:xfrm>
          <a:prstGeom prst="rect">
            <a:avLst/>
          </a:prstGeom>
        </p:spPr>
        <p:txBody>
          <a:bodyPr anchor="t" rtlCol="false" tIns="0" lIns="0" bIns="0" rIns="0">
            <a:spAutoFit/>
          </a:bodyPr>
          <a:lstStyle/>
          <a:p>
            <a:pPr algn="just" marL="0" indent="0" lvl="0">
              <a:lnSpc>
                <a:spcPts val="4480"/>
              </a:lnSpc>
              <a:spcBef>
                <a:spcPct val="0"/>
              </a:spcBef>
            </a:pPr>
            <a:r>
              <a:rPr lang="en-US" sz="3200" strike="noStrike" u="none">
                <a:solidFill>
                  <a:srgbClr val="011142"/>
                </a:solidFill>
                <a:latin typeface="Times New Roman"/>
                <a:ea typeface="Times New Roman"/>
                <a:cs typeface="Times New Roman"/>
                <a:sym typeface="Times New Roman"/>
              </a:rPr>
              <a:t>Whenever the web server accepts a file without validating it or keeping any restriction, it is considered as an unrestricted file upload.</a:t>
            </a:r>
          </a:p>
          <a:p>
            <a:pPr algn="just" marL="0" indent="0" lvl="0">
              <a:lnSpc>
                <a:spcPts val="4480"/>
              </a:lnSpc>
              <a:spcBef>
                <a:spcPct val="0"/>
              </a:spcBef>
            </a:pPr>
            <a:r>
              <a:rPr lang="en-US" sz="3200" strike="noStrike" u="none">
                <a:solidFill>
                  <a:srgbClr val="011142"/>
                </a:solidFill>
                <a:latin typeface="Times New Roman"/>
                <a:ea typeface="Times New Roman"/>
                <a:cs typeface="Times New Roman"/>
                <a:sym typeface="Times New Roman"/>
              </a:rPr>
              <a:t>This Allows a remote attacker to upload a file with malicious content. This might end up in the execution of unrestricted code in the server.</a:t>
            </a:r>
          </a:p>
        </p:txBody>
      </p:sp>
      <p:sp>
        <p:nvSpPr>
          <p:cNvPr name="TextBox 4" id="4"/>
          <p:cNvSpPr txBox="true"/>
          <p:nvPr/>
        </p:nvSpPr>
        <p:spPr>
          <a:xfrm rot="0">
            <a:off x="1028700" y="5076332"/>
            <a:ext cx="7129264" cy="1166496"/>
          </a:xfrm>
          <a:prstGeom prst="rect">
            <a:avLst/>
          </a:prstGeom>
        </p:spPr>
        <p:txBody>
          <a:bodyPr anchor="t" rtlCol="false" tIns="0" lIns="0" bIns="0" rIns="0">
            <a:spAutoFit/>
          </a:bodyPr>
          <a:lstStyle/>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Upload shell.php.</a:t>
            </a:r>
          </a:p>
          <a:p>
            <a:pPr algn="l" marL="690872" indent="-345436" lvl="1">
              <a:lnSpc>
                <a:spcPts val="4479"/>
              </a:lnSpc>
              <a:spcBef>
                <a:spcPct val="0"/>
              </a:spcBef>
              <a:buFont typeface="Arial"/>
              <a:buChar char="•"/>
            </a:pPr>
            <a:r>
              <a:rPr lang="en-US" sz="3199" strike="noStrike" u="none">
                <a:solidFill>
                  <a:srgbClr val="011142"/>
                </a:solidFill>
                <a:latin typeface="Times New Roman"/>
                <a:ea typeface="Times New Roman"/>
                <a:cs typeface="Times New Roman"/>
                <a:sym typeface="Times New Roman"/>
              </a:rPr>
              <a:t>Access via browser: shell.php?cmd=ls</a:t>
            </a:r>
          </a:p>
        </p:txBody>
      </p:sp>
      <p:sp>
        <p:nvSpPr>
          <p:cNvPr name="TextBox 5" id="5"/>
          <p:cNvSpPr txBox="true"/>
          <p:nvPr/>
        </p:nvSpPr>
        <p:spPr>
          <a:xfrm rot="0">
            <a:off x="1028700" y="4371885"/>
            <a:ext cx="1163836" cy="604521"/>
          </a:xfrm>
          <a:prstGeom prst="rect">
            <a:avLst/>
          </a:prstGeom>
        </p:spPr>
        <p:txBody>
          <a:bodyPr anchor="t" rtlCol="false" tIns="0" lIns="0" bIns="0" rIns="0">
            <a:spAutoFit/>
          </a:bodyPr>
          <a:lstStyle/>
          <a:p>
            <a:pPr algn="ctr">
              <a:lnSpc>
                <a:spcPts val="4479"/>
              </a:lnSpc>
              <a:spcBef>
                <a:spcPct val="0"/>
              </a:spcBef>
            </a:pPr>
            <a:r>
              <a:rPr lang="en-US" sz="3199">
                <a:solidFill>
                  <a:srgbClr val="011142"/>
                </a:solidFill>
                <a:latin typeface="Times New Roman"/>
                <a:ea typeface="Times New Roman"/>
                <a:cs typeface="Times New Roman"/>
                <a:sym typeface="Times New Roman"/>
              </a:rPr>
              <a:t>Steps:-</a:t>
            </a:r>
          </a:p>
        </p:txBody>
      </p:sp>
      <p:sp>
        <p:nvSpPr>
          <p:cNvPr name="TextBox 6" id="6"/>
          <p:cNvSpPr txBox="true"/>
          <p:nvPr/>
        </p:nvSpPr>
        <p:spPr>
          <a:xfrm rot="0">
            <a:off x="1016099" y="6519053"/>
            <a:ext cx="2683867" cy="604521"/>
          </a:xfrm>
          <a:prstGeom prst="rect">
            <a:avLst/>
          </a:prstGeom>
        </p:spPr>
        <p:txBody>
          <a:bodyPr anchor="t" rtlCol="false" tIns="0" lIns="0" bIns="0" rIns="0">
            <a:spAutoFit/>
          </a:bodyPr>
          <a:lstStyle/>
          <a:p>
            <a:pPr algn="ctr">
              <a:lnSpc>
                <a:spcPts val="4479"/>
              </a:lnSpc>
              <a:spcBef>
                <a:spcPct val="0"/>
              </a:spcBef>
            </a:pPr>
            <a:r>
              <a:rPr lang="en-US" sz="3199">
                <a:solidFill>
                  <a:srgbClr val="011142"/>
                </a:solidFill>
                <a:latin typeface="Times New Roman"/>
                <a:ea typeface="Times New Roman"/>
                <a:cs typeface="Times New Roman"/>
                <a:sym typeface="Times New Roman"/>
              </a:rPr>
              <a:t>File content is:-</a:t>
            </a:r>
          </a:p>
        </p:txBody>
      </p:sp>
      <p:sp>
        <p:nvSpPr>
          <p:cNvPr name="TextBox 7" id="7"/>
          <p:cNvSpPr txBox="true"/>
          <p:nvPr/>
        </p:nvSpPr>
        <p:spPr>
          <a:xfrm rot="0">
            <a:off x="3009878" y="6999749"/>
            <a:ext cx="5659140" cy="604521"/>
          </a:xfrm>
          <a:prstGeom prst="rect">
            <a:avLst/>
          </a:prstGeom>
        </p:spPr>
        <p:txBody>
          <a:bodyPr anchor="t" rtlCol="false" tIns="0" lIns="0" bIns="0" rIns="0">
            <a:spAutoFit/>
          </a:bodyPr>
          <a:lstStyle/>
          <a:p>
            <a:pPr algn="ctr">
              <a:lnSpc>
                <a:spcPts val="4479"/>
              </a:lnSpc>
              <a:spcBef>
                <a:spcPct val="0"/>
              </a:spcBef>
            </a:pPr>
            <a:r>
              <a:rPr lang="en-US" sz="3199">
                <a:solidFill>
                  <a:srgbClr val="011142"/>
                </a:solidFill>
                <a:latin typeface="Times New Roman"/>
                <a:ea typeface="Times New Roman"/>
                <a:cs typeface="Times New Roman"/>
                <a:sym typeface="Times New Roman"/>
              </a:rPr>
              <a:t>&lt;?php system($_GET['cmd']); ?&gt;</a:t>
            </a:r>
          </a:p>
        </p:txBody>
      </p:sp>
      <p:sp>
        <p:nvSpPr>
          <p:cNvPr name="TextBox 8" id="8"/>
          <p:cNvSpPr txBox="true"/>
          <p:nvPr/>
        </p:nvSpPr>
        <p:spPr>
          <a:xfrm rot="0">
            <a:off x="1028700" y="7699520"/>
            <a:ext cx="13774043" cy="1166496"/>
          </a:xfrm>
          <a:prstGeom prst="rect">
            <a:avLst/>
          </a:prstGeom>
        </p:spPr>
        <p:txBody>
          <a:bodyPr anchor="t" rtlCol="false" tIns="0" lIns="0" bIns="0" rIns="0">
            <a:spAutoFit/>
          </a:bodyPr>
          <a:lstStyle/>
          <a:p>
            <a:pPr algn="l">
              <a:lnSpc>
                <a:spcPts val="4479"/>
              </a:lnSpc>
            </a:pPr>
            <a:r>
              <a:rPr lang="en-US" sz="3199">
                <a:solidFill>
                  <a:srgbClr val="011142"/>
                </a:solidFill>
                <a:latin typeface="Times New Roman"/>
                <a:ea typeface="Times New Roman"/>
                <a:cs typeface="Times New Roman"/>
                <a:sym typeface="Times New Roman"/>
              </a:rPr>
              <a:t>Impact: Code execution on server.</a:t>
            </a:r>
          </a:p>
          <a:p>
            <a:pPr algn="l">
              <a:lnSpc>
                <a:spcPts val="4479"/>
              </a:lnSpc>
            </a:pPr>
            <a:r>
              <a:rPr lang="en-US" sz="3199">
                <a:solidFill>
                  <a:srgbClr val="011142"/>
                </a:solidFill>
                <a:latin typeface="Times New Roman"/>
                <a:ea typeface="Times New Roman"/>
                <a:cs typeface="Times New Roman"/>
                <a:sym typeface="Times New Roman"/>
              </a:rPr>
              <a:t>Mitigation: Whitelist file types, validate MIME types, disable executable upload.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1639856" y="2018305"/>
            <a:ext cx="15060444" cy="7239995"/>
          </a:xfrm>
          <a:custGeom>
            <a:avLst/>
            <a:gdLst/>
            <a:ahLst/>
            <a:cxnLst/>
            <a:rect r="r" b="b" t="t" l="l"/>
            <a:pathLst>
              <a:path h="7239995" w="15060444">
                <a:moveTo>
                  <a:pt x="0" y="0"/>
                </a:moveTo>
                <a:lnTo>
                  <a:pt x="15060445" y="0"/>
                </a:lnTo>
                <a:lnTo>
                  <a:pt x="15060445" y="7239995"/>
                </a:lnTo>
                <a:lnTo>
                  <a:pt x="0" y="7239995"/>
                </a:lnTo>
                <a:lnTo>
                  <a:pt x="0" y="0"/>
                </a:lnTo>
                <a:close/>
              </a:path>
            </a:pathLst>
          </a:custGeom>
          <a:blipFill>
            <a:blip r:embed="rId2"/>
            <a:stretch>
              <a:fillRect l="0" t="0" r="0" b="0"/>
            </a:stretch>
          </a:blipFill>
        </p:spPr>
      </p:sp>
      <p:sp>
        <p:nvSpPr>
          <p:cNvPr name="TextBox 3" id="3"/>
          <p:cNvSpPr txBox="true"/>
          <p:nvPr/>
        </p:nvSpPr>
        <p:spPr>
          <a:xfrm rot="0">
            <a:off x="1028700" y="1066800"/>
            <a:ext cx="9621496"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9 (File Upload):-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true" flipV="false" rot="0">
            <a:off x="13601700" y="8726285"/>
            <a:ext cx="7315200" cy="1064029"/>
          </a:xfrm>
          <a:custGeom>
            <a:avLst/>
            <a:gdLst/>
            <a:ahLst/>
            <a:cxnLst/>
            <a:rect r="r" b="b" t="t" l="l"/>
            <a:pathLst>
              <a:path h="1064029" w="7315200">
                <a:moveTo>
                  <a:pt x="7315200" y="0"/>
                </a:moveTo>
                <a:lnTo>
                  <a:pt x="0" y="0"/>
                </a:lnTo>
                <a:lnTo>
                  <a:pt x="0" y="1064030"/>
                </a:lnTo>
                <a:lnTo>
                  <a:pt x="7315200" y="1064030"/>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607344" y="330360"/>
            <a:ext cx="7315200" cy="1064029"/>
          </a:xfrm>
          <a:custGeom>
            <a:avLst/>
            <a:gdLst/>
            <a:ahLst/>
            <a:cxnLst/>
            <a:rect r="r" b="b" t="t" l="l"/>
            <a:pathLst>
              <a:path h="1064029" w="7315200">
                <a:moveTo>
                  <a:pt x="7315200" y="0"/>
                </a:moveTo>
                <a:lnTo>
                  <a:pt x="0" y="0"/>
                </a:lnTo>
                <a:lnTo>
                  <a:pt x="0" y="1064030"/>
                </a:lnTo>
                <a:lnTo>
                  <a:pt x="7315200" y="1064030"/>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914933" y="4084227"/>
            <a:ext cx="10458135" cy="2066521"/>
          </a:xfrm>
          <a:prstGeom prst="rect">
            <a:avLst/>
          </a:prstGeom>
        </p:spPr>
        <p:txBody>
          <a:bodyPr anchor="t" rtlCol="false" tIns="0" lIns="0" bIns="0" rIns="0">
            <a:spAutoFit/>
          </a:bodyPr>
          <a:lstStyle/>
          <a:p>
            <a:pPr algn="l">
              <a:lnSpc>
                <a:spcPts val="13047"/>
              </a:lnSpc>
            </a:pPr>
            <a:r>
              <a:rPr lang="en-US" sz="14337" b="true">
                <a:solidFill>
                  <a:srgbClr val="011142"/>
                </a:solidFill>
                <a:latin typeface="Times New Roman Bold"/>
                <a:ea typeface="Times New Roman Bold"/>
                <a:cs typeface="Times New Roman Bold"/>
                <a:sym typeface="Times New Roman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2417651" y="3370353"/>
            <a:ext cx="13452697" cy="5887947"/>
          </a:xfrm>
          <a:custGeom>
            <a:avLst/>
            <a:gdLst/>
            <a:ahLst/>
            <a:cxnLst/>
            <a:rect r="r" b="b" t="t" l="l"/>
            <a:pathLst>
              <a:path h="5887947" w="13452697">
                <a:moveTo>
                  <a:pt x="0" y="0"/>
                </a:moveTo>
                <a:lnTo>
                  <a:pt x="13452698" y="0"/>
                </a:lnTo>
                <a:lnTo>
                  <a:pt x="13452698" y="5887947"/>
                </a:lnTo>
                <a:lnTo>
                  <a:pt x="0" y="5887947"/>
                </a:lnTo>
                <a:lnTo>
                  <a:pt x="0" y="0"/>
                </a:lnTo>
                <a:close/>
              </a:path>
            </a:pathLst>
          </a:custGeom>
          <a:blipFill>
            <a:blip r:embed="rId2"/>
            <a:stretch>
              <a:fillRect l="0" t="0" r="0" b="-9765"/>
            </a:stretch>
          </a:blipFill>
        </p:spPr>
      </p:sp>
      <p:sp>
        <p:nvSpPr>
          <p:cNvPr name="TextBox 3" id="3"/>
          <p:cNvSpPr txBox="true"/>
          <p:nvPr/>
        </p:nvSpPr>
        <p:spPr>
          <a:xfrm rot="0">
            <a:off x="1028700" y="904875"/>
            <a:ext cx="16230600" cy="397637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a:ea typeface="Times New Roman"/>
                <a:cs typeface="Times New Roman"/>
                <a:sym typeface="Times New Roman"/>
              </a:rPr>
              <a:t> This is first step and refers to information gathering about IP addresses and host of the network,open ports and services. we use Nmap , a pre built tool in kali linux. We use following command to start Nmap and to gather information about application:- nmap -sS -sV -T4 &lt;host address of application&gt; and whatweb http://&lt;ip address&gt;/dvwa</a:t>
            </a:r>
          </a:p>
          <a:p>
            <a:pPr algn="ctr">
              <a:lnSpc>
                <a:spcPts val="4480"/>
              </a:lnSpc>
            </a:pPr>
          </a:p>
          <a:p>
            <a:pPr algn="ctr">
              <a:lnSpc>
                <a:spcPts val="4480"/>
              </a:lnSpc>
            </a:pPr>
          </a:p>
          <a:p>
            <a:pPr algn="ctr">
              <a:lnSpc>
                <a:spcPts val="448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2009062" y="4788776"/>
            <a:ext cx="14269877" cy="4469524"/>
          </a:xfrm>
          <a:custGeom>
            <a:avLst/>
            <a:gdLst/>
            <a:ahLst/>
            <a:cxnLst/>
            <a:rect r="r" b="b" t="t" l="l"/>
            <a:pathLst>
              <a:path h="4469524" w="14269877">
                <a:moveTo>
                  <a:pt x="0" y="0"/>
                </a:moveTo>
                <a:lnTo>
                  <a:pt x="14269876" y="0"/>
                </a:lnTo>
                <a:lnTo>
                  <a:pt x="14269876" y="4469524"/>
                </a:lnTo>
                <a:lnTo>
                  <a:pt x="0" y="4469524"/>
                </a:lnTo>
                <a:lnTo>
                  <a:pt x="0" y="0"/>
                </a:lnTo>
                <a:close/>
              </a:path>
            </a:pathLst>
          </a:custGeom>
          <a:blipFill>
            <a:blip r:embed="rId2"/>
            <a:stretch>
              <a:fillRect l="-2485" t="-660" r="0" b="-56535"/>
            </a:stretch>
          </a:blipFill>
        </p:spPr>
      </p:sp>
      <p:sp>
        <p:nvSpPr>
          <p:cNvPr name="TextBox 3" id="3"/>
          <p:cNvSpPr txBox="true"/>
          <p:nvPr/>
        </p:nvSpPr>
        <p:spPr>
          <a:xfrm rot="0">
            <a:off x="358666" y="857250"/>
            <a:ext cx="4413281" cy="857250"/>
          </a:xfrm>
          <a:prstGeom prst="rect">
            <a:avLst/>
          </a:prstGeom>
        </p:spPr>
        <p:txBody>
          <a:bodyPr anchor="t" rtlCol="false" tIns="0" lIns="0" bIns="0" rIns="0">
            <a:spAutoFit/>
          </a:bodyPr>
          <a:lstStyle/>
          <a:p>
            <a:pPr algn="ctr" marL="0" indent="0" lvl="0">
              <a:lnSpc>
                <a:spcPts val="6299"/>
              </a:lnSpc>
              <a:spcBef>
                <a:spcPct val="0"/>
              </a:spcBef>
            </a:pPr>
            <a:r>
              <a:rPr lang="en-US" sz="4500" strike="noStrike" u="none">
                <a:solidFill>
                  <a:srgbClr val="000000"/>
                </a:solidFill>
                <a:latin typeface="Times New Roman"/>
                <a:ea typeface="Times New Roman"/>
                <a:cs typeface="Times New Roman"/>
                <a:sym typeface="Times New Roman"/>
              </a:rPr>
              <a:t>Scanning:-</a:t>
            </a:r>
          </a:p>
        </p:txBody>
      </p:sp>
      <p:sp>
        <p:nvSpPr>
          <p:cNvPr name="TextBox 4" id="4"/>
          <p:cNvSpPr txBox="true"/>
          <p:nvPr/>
        </p:nvSpPr>
        <p:spPr>
          <a:xfrm rot="0">
            <a:off x="1245476" y="1729106"/>
            <a:ext cx="15797048" cy="3414394"/>
          </a:xfrm>
          <a:prstGeom prst="rect">
            <a:avLst/>
          </a:prstGeom>
        </p:spPr>
        <p:txBody>
          <a:bodyPr anchor="t" rtlCol="false" tIns="0" lIns="0" bIns="0" rIns="0">
            <a:spAutoFit/>
          </a:bodyPr>
          <a:lstStyle/>
          <a:p>
            <a:pPr algn="just">
              <a:lnSpc>
                <a:spcPts val="4480"/>
              </a:lnSpc>
              <a:spcBef>
                <a:spcPct val="0"/>
              </a:spcBef>
            </a:pPr>
            <a:r>
              <a:rPr lang="en-US" sz="3200">
                <a:solidFill>
                  <a:srgbClr val="000000"/>
                </a:solidFill>
                <a:latin typeface="Times New Roman"/>
                <a:ea typeface="Times New Roman"/>
                <a:cs typeface="Times New Roman"/>
                <a:sym typeface="Times New Roman"/>
              </a:rPr>
              <a:t>For  scanning purpose we  use nikto and dirb tools and for HTTP service scanning we use metasploit, a testing frame work.</a:t>
            </a:r>
          </a:p>
          <a:p>
            <a:pPr algn="just">
              <a:lnSpc>
                <a:spcPts val="4480"/>
              </a:lnSpc>
              <a:spcBef>
                <a:spcPct val="0"/>
              </a:spcBef>
            </a:pPr>
            <a:r>
              <a:rPr lang="en-US" sz="3200">
                <a:solidFill>
                  <a:srgbClr val="000000"/>
                </a:solidFill>
                <a:latin typeface="Times New Roman"/>
                <a:ea typeface="Times New Roman"/>
                <a:cs typeface="Times New Roman"/>
                <a:sym typeface="Times New Roman"/>
              </a:rPr>
              <a:t>We use following commands:-</a:t>
            </a:r>
          </a:p>
          <a:p>
            <a:pPr algn="just" marL="690887" indent="-345444" lvl="1">
              <a:lnSpc>
                <a:spcPts val="4480"/>
              </a:lnSpc>
              <a:spcBef>
                <a:spcPct val="0"/>
              </a:spcBef>
              <a:buFont typeface="Arial"/>
              <a:buChar char="•"/>
            </a:pPr>
            <a:r>
              <a:rPr lang="en-US" sz="3200">
                <a:solidFill>
                  <a:srgbClr val="000000"/>
                </a:solidFill>
                <a:latin typeface="Times New Roman"/>
                <a:ea typeface="Times New Roman"/>
                <a:cs typeface="Times New Roman"/>
                <a:sym typeface="Times New Roman"/>
              </a:rPr>
              <a:t>nikto -h http://127.0.0.1/dvwa</a:t>
            </a:r>
          </a:p>
          <a:p>
            <a:pPr algn="just" marL="690887" indent="-345444" lvl="1">
              <a:lnSpc>
                <a:spcPts val="4480"/>
              </a:lnSpc>
              <a:spcBef>
                <a:spcPct val="0"/>
              </a:spcBef>
              <a:buFont typeface="Arial"/>
              <a:buChar char="•"/>
            </a:pPr>
            <a:r>
              <a:rPr lang="en-US" sz="3200">
                <a:solidFill>
                  <a:srgbClr val="000000"/>
                </a:solidFill>
                <a:latin typeface="Times New Roman"/>
                <a:ea typeface="Times New Roman"/>
                <a:cs typeface="Times New Roman"/>
                <a:sym typeface="Times New Roman"/>
              </a:rPr>
              <a:t>dirb http://127.0.0.1/dvwa</a:t>
            </a:r>
          </a:p>
          <a:p>
            <a:pPr algn="just">
              <a:lnSpc>
                <a:spcPts val="448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2868826" y="2344861"/>
            <a:ext cx="14390474" cy="6913439"/>
          </a:xfrm>
          <a:custGeom>
            <a:avLst/>
            <a:gdLst/>
            <a:ahLst/>
            <a:cxnLst/>
            <a:rect r="r" b="b" t="t" l="l"/>
            <a:pathLst>
              <a:path h="6913439" w="14390474">
                <a:moveTo>
                  <a:pt x="0" y="0"/>
                </a:moveTo>
                <a:lnTo>
                  <a:pt x="14390474" y="0"/>
                </a:lnTo>
                <a:lnTo>
                  <a:pt x="14390474" y="6913439"/>
                </a:lnTo>
                <a:lnTo>
                  <a:pt x="0" y="6913439"/>
                </a:lnTo>
                <a:lnTo>
                  <a:pt x="0" y="0"/>
                </a:lnTo>
                <a:close/>
              </a:path>
            </a:pathLst>
          </a:custGeom>
          <a:blipFill>
            <a:blip r:embed="rId2"/>
            <a:stretch>
              <a:fillRect l="0" t="0" r="0" b="0"/>
            </a:stretch>
          </a:blipFill>
        </p:spPr>
      </p:sp>
      <p:sp>
        <p:nvSpPr>
          <p:cNvPr name="TextBox 3" id="3"/>
          <p:cNvSpPr txBox="true"/>
          <p:nvPr/>
        </p:nvSpPr>
        <p:spPr>
          <a:xfrm rot="0">
            <a:off x="307461" y="857250"/>
            <a:ext cx="4413281" cy="857250"/>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Times New Roman"/>
                <a:ea typeface="Times New Roman"/>
                <a:cs typeface="Times New Roman"/>
                <a:sym typeface="Times New Roman"/>
              </a:rPr>
              <a:t>Scanning:-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true" flipV="false" rot="0">
            <a:off x="14630400" y="8726285"/>
            <a:ext cx="7315200" cy="1064029"/>
          </a:xfrm>
          <a:custGeom>
            <a:avLst/>
            <a:gdLst/>
            <a:ahLst/>
            <a:cxnLst/>
            <a:rect r="r" b="b" t="t" l="l"/>
            <a:pathLst>
              <a:path h="1064029" w="7315200">
                <a:moveTo>
                  <a:pt x="7315200" y="0"/>
                </a:moveTo>
                <a:lnTo>
                  <a:pt x="0" y="0"/>
                </a:lnTo>
                <a:lnTo>
                  <a:pt x="0" y="1064030"/>
                </a:lnTo>
                <a:lnTo>
                  <a:pt x="7315200" y="1064030"/>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3661682" y="2105025"/>
          <a:ext cx="10329160" cy="7153275"/>
        </p:xfrm>
        <a:graphic>
          <a:graphicData uri="http://schemas.openxmlformats.org/drawingml/2006/table">
            <a:tbl>
              <a:tblPr/>
              <a:tblGrid>
                <a:gridCol w="6716373"/>
                <a:gridCol w="3612787"/>
              </a:tblGrid>
              <a:tr h="1091664">
                <a:tc>
                  <a:txBody>
                    <a:bodyPr anchor="t" rtlCol="false"/>
                    <a:lstStyle/>
                    <a:p>
                      <a:pPr algn="ctr">
                        <a:lnSpc>
                          <a:spcPts val="4759"/>
                        </a:lnSpc>
                        <a:defRPr/>
                      </a:pPr>
                      <a:r>
                        <a:rPr lang="en-US" sz="3399">
                          <a:solidFill>
                            <a:srgbClr val="000000"/>
                          </a:solidFill>
                          <a:latin typeface="Times New Roman"/>
                          <a:ea typeface="Times New Roman"/>
                          <a:cs typeface="Times New Roman"/>
                          <a:sym typeface="Times New Roman"/>
                        </a:rPr>
                        <a:t>Vulnerabilities Details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c>
                  <a:txBody>
                    <a:bodyPr anchor="t" rtlCol="false"/>
                    <a:lstStyle/>
                    <a:p>
                      <a:pPr algn="ctr">
                        <a:lnSpc>
                          <a:spcPts val="4759"/>
                        </a:lnSpc>
                        <a:defRPr/>
                      </a:pPr>
                      <a:r>
                        <a:rPr lang="en-US" sz="3399">
                          <a:solidFill>
                            <a:srgbClr val="000000"/>
                          </a:solidFill>
                          <a:latin typeface="Times New Roman"/>
                          <a:ea typeface="Times New Roman"/>
                          <a:cs typeface="Times New Roman"/>
                          <a:sym typeface="Times New Roman"/>
                        </a:rPr>
                        <a:t>Severity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r h="1015056">
                <a:tc>
                  <a:txBody>
                    <a:bodyPr anchor="t" rtlCol="false"/>
                    <a:lstStyle/>
                    <a:p>
                      <a:pPr algn="ctr">
                        <a:lnSpc>
                          <a:spcPts val="4200"/>
                        </a:lnSpc>
                        <a:defRPr/>
                      </a:pPr>
                      <a:r>
                        <a:rPr lang="en-US" sz="3000">
                          <a:solidFill>
                            <a:srgbClr val="000000"/>
                          </a:solidFill>
                          <a:latin typeface="Times New Roman"/>
                          <a:ea typeface="Times New Roman"/>
                          <a:cs typeface="Times New Roman"/>
                          <a:sym typeface="Times New Roman"/>
                        </a:rPr>
                        <a:t>SQL Injection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High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r h="1015056">
                <a:tc>
                  <a:txBody>
                    <a:bodyPr anchor="t" rtlCol="false"/>
                    <a:lstStyle/>
                    <a:p>
                      <a:pPr algn="ctr">
                        <a:lnSpc>
                          <a:spcPts val="4200"/>
                        </a:lnSpc>
                        <a:defRPr/>
                      </a:pPr>
                      <a:r>
                        <a:rPr lang="en-US" sz="3000">
                          <a:solidFill>
                            <a:srgbClr val="000000"/>
                          </a:solidFill>
                          <a:latin typeface="Times New Roman"/>
                          <a:ea typeface="Times New Roman"/>
                          <a:cs typeface="Times New Roman"/>
                          <a:sym typeface="Times New Roman"/>
                        </a:rPr>
                        <a:t>XSS(Reflected)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High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r h="1015056">
                <a:tc>
                  <a:txBody>
                    <a:bodyPr anchor="t" rtlCol="false"/>
                    <a:lstStyle/>
                    <a:p>
                      <a:pPr algn="ctr">
                        <a:lnSpc>
                          <a:spcPts val="4200"/>
                        </a:lnSpc>
                        <a:defRPr/>
                      </a:pPr>
                      <a:r>
                        <a:rPr lang="en-US" sz="3000">
                          <a:solidFill>
                            <a:srgbClr val="000000"/>
                          </a:solidFill>
                          <a:latin typeface="Times New Roman"/>
                          <a:ea typeface="Times New Roman"/>
                          <a:cs typeface="Times New Roman"/>
                          <a:sym typeface="Times New Roman"/>
                        </a:rPr>
                        <a:t>XSS(DOM)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High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r h="1005480">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XSS(Stored)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High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r h="1005480">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Command Injection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High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r h="1005480">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CSRF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High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bl>
          </a:graphicData>
        </a:graphic>
      </p:graphicFrame>
      <p:sp>
        <p:nvSpPr>
          <p:cNvPr name="TextBox 4" id="4"/>
          <p:cNvSpPr txBox="true"/>
          <p:nvPr/>
        </p:nvSpPr>
        <p:spPr>
          <a:xfrm rot="0">
            <a:off x="1028700" y="857250"/>
            <a:ext cx="4241205" cy="84772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Times New Roman"/>
                <a:ea typeface="Times New Roman"/>
                <a:cs typeface="Times New Roman"/>
                <a:sym typeface="Times New Roman"/>
              </a:rPr>
              <a:t>Vulnerability List</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B0CEF1"/>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4241205" cy="847727"/>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Times New Roman"/>
                <a:ea typeface="Times New Roman"/>
                <a:cs typeface="Times New Roman"/>
                <a:sym typeface="Times New Roman"/>
              </a:rPr>
              <a:t>Vulnerability List</a:t>
            </a:r>
          </a:p>
        </p:txBody>
      </p:sp>
      <p:graphicFrame>
        <p:nvGraphicFramePr>
          <p:cNvPr name="Table 3" id="3"/>
          <p:cNvGraphicFramePr>
            <a:graphicFrameLocks noGrp="true"/>
          </p:cNvGraphicFramePr>
          <p:nvPr/>
        </p:nvGraphicFramePr>
        <p:xfrm>
          <a:off x="2753170" y="2828927"/>
          <a:ext cx="7447289" cy="1123950"/>
        </p:xfrm>
        <a:graphic>
          <a:graphicData uri="http://schemas.openxmlformats.org/drawingml/2006/table">
            <a:tbl>
              <a:tblPr/>
              <a:tblGrid>
                <a:gridCol w="7447289"/>
              </a:tblGrid>
              <a:tr h="1123950">
                <a:tc>
                  <a:txBody>
                    <a:bodyPr anchor="t" rtlCol="false"/>
                    <a:lstStyle/>
                    <a:p>
                      <a:pPr algn="ctr">
                        <a:lnSpc>
                          <a:spcPts val="4759"/>
                        </a:lnSpc>
                        <a:defRPr/>
                      </a:pPr>
                      <a:r>
                        <a:rPr lang="en-US" sz="3399">
                          <a:solidFill>
                            <a:srgbClr val="000000"/>
                          </a:solidFill>
                          <a:latin typeface="Times New Roman"/>
                          <a:ea typeface="Times New Roman"/>
                          <a:cs typeface="Times New Roman"/>
                          <a:sym typeface="Times New Roman"/>
                        </a:rPr>
                        <a:t>Vulnerabilities Details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bl>
          </a:graphicData>
        </a:graphic>
      </p:graphicFrame>
      <p:graphicFrame>
        <p:nvGraphicFramePr>
          <p:cNvPr name="Table 4" id="4"/>
          <p:cNvGraphicFramePr>
            <a:graphicFrameLocks noGrp="true"/>
          </p:cNvGraphicFramePr>
          <p:nvPr/>
        </p:nvGraphicFramePr>
        <p:xfrm>
          <a:off x="10200459" y="2828927"/>
          <a:ext cx="4023558" cy="1123950"/>
        </p:xfrm>
        <a:graphic>
          <a:graphicData uri="http://schemas.openxmlformats.org/drawingml/2006/table">
            <a:tbl>
              <a:tblPr/>
              <a:tblGrid>
                <a:gridCol w="2164301"/>
              </a:tblGrid>
              <a:tr h="1123950">
                <a:tc>
                  <a:txBody>
                    <a:bodyPr anchor="t" rtlCol="false"/>
                    <a:lstStyle/>
                    <a:p>
                      <a:pPr algn="ctr">
                        <a:lnSpc>
                          <a:spcPts val="4759"/>
                        </a:lnSpc>
                        <a:defRPr/>
                      </a:pPr>
                      <a:r>
                        <a:rPr lang="en-US" sz="3399">
                          <a:solidFill>
                            <a:srgbClr val="000000"/>
                          </a:solidFill>
                          <a:latin typeface="Times New Roman"/>
                          <a:ea typeface="Times New Roman"/>
                          <a:cs typeface="Times New Roman"/>
                          <a:sym typeface="Times New Roman"/>
                        </a:rPr>
                        <a:t>Severity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bl>
          </a:graphicData>
        </a:graphic>
      </p:graphicFrame>
      <p:graphicFrame>
        <p:nvGraphicFramePr>
          <p:cNvPr name="Table 5" id="5"/>
          <p:cNvGraphicFramePr>
            <a:graphicFrameLocks noGrp="true"/>
          </p:cNvGraphicFramePr>
          <p:nvPr/>
        </p:nvGraphicFramePr>
        <p:xfrm>
          <a:off x="2753170" y="3876677"/>
          <a:ext cx="7447289" cy="1047750"/>
        </p:xfrm>
        <a:graphic>
          <a:graphicData uri="http://schemas.openxmlformats.org/drawingml/2006/table">
            <a:tbl>
              <a:tblPr/>
              <a:tblGrid>
                <a:gridCol w="7447289"/>
              </a:tblGrid>
              <a:tr h="1047750">
                <a:tc>
                  <a:txBody>
                    <a:bodyPr anchor="t" rtlCol="false"/>
                    <a:lstStyle/>
                    <a:p>
                      <a:pPr algn="ctr">
                        <a:lnSpc>
                          <a:spcPts val="4200"/>
                        </a:lnSpc>
                        <a:defRPr/>
                      </a:pPr>
                      <a:r>
                        <a:rPr lang="en-US" sz="3000">
                          <a:solidFill>
                            <a:srgbClr val="000000"/>
                          </a:solidFill>
                          <a:latin typeface="Times New Roman"/>
                          <a:ea typeface="Times New Roman"/>
                          <a:cs typeface="Times New Roman"/>
                          <a:sym typeface="Times New Roman"/>
                        </a:rPr>
                        <a:t>HTML Injection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bl>
          </a:graphicData>
        </a:graphic>
      </p:graphicFrame>
      <p:graphicFrame>
        <p:nvGraphicFramePr>
          <p:cNvPr name="Table 6" id="6"/>
          <p:cNvGraphicFramePr>
            <a:graphicFrameLocks noGrp="true"/>
          </p:cNvGraphicFramePr>
          <p:nvPr/>
        </p:nvGraphicFramePr>
        <p:xfrm>
          <a:off x="10200459" y="3876677"/>
          <a:ext cx="4023558" cy="1047750"/>
        </p:xfrm>
        <a:graphic>
          <a:graphicData uri="http://schemas.openxmlformats.org/drawingml/2006/table">
            <a:tbl>
              <a:tblPr/>
              <a:tblGrid>
                <a:gridCol w="2164301"/>
              </a:tblGrid>
              <a:tr h="1047750">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High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bl>
          </a:graphicData>
        </a:graphic>
      </p:graphicFrame>
      <p:graphicFrame>
        <p:nvGraphicFramePr>
          <p:cNvPr name="Table 7" id="7"/>
          <p:cNvGraphicFramePr>
            <a:graphicFrameLocks noGrp="true"/>
          </p:cNvGraphicFramePr>
          <p:nvPr/>
        </p:nvGraphicFramePr>
        <p:xfrm>
          <a:off x="2753170" y="4924427"/>
          <a:ext cx="7447289" cy="2057400"/>
        </p:xfrm>
        <a:graphic>
          <a:graphicData uri="http://schemas.openxmlformats.org/drawingml/2006/table">
            <a:tbl>
              <a:tblPr/>
              <a:tblGrid>
                <a:gridCol w="7447289"/>
              </a:tblGrid>
              <a:tr h="1028700">
                <a:tc>
                  <a:txBody>
                    <a:bodyPr anchor="t" rtlCol="false"/>
                    <a:lstStyle/>
                    <a:p>
                      <a:pPr algn="ctr">
                        <a:lnSpc>
                          <a:spcPts val="4200"/>
                        </a:lnSpc>
                        <a:defRPr/>
                      </a:pPr>
                      <a:r>
                        <a:rPr lang="en-US" sz="3000">
                          <a:solidFill>
                            <a:srgbClr val="000000"/>
                          </a:solidFill>
                          <a:latin typeface="Times New Roman"/>
                          <a:ea typeface="Times New Roman"/>
                          <a:cs typeface="Times New Roman"/>
                          <a:sym typeface="Times New Roman"/>
                        </a:rPr>
                        <a:t>Bruteforce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r h="1028700">
                <a:tc>
                  <a:txBody>
                    <a:bodyPr anchor="t" rtlCol="false"/>
                    <a:lstStyle/>
                    <a:p>
                      <a:pPr algn="ctr">
                        <a:lnSpc>
                          <a:spcPts val="4200"/>
                        </a:lnSpc>
                        <a:defRPr/>
                      </a:pPr>
                      <a:r>
                        <a:rPr lang="en-US" sz="3000">
                          <a:solidFill>
                            <a:srgbClr val="000000"/>
                          </a:solidFill>
                          <a:latin typeface="Times New Roman"/>
                          <a:ea typeface="Times New Roman"/>
                          <a:cs typeface="Times New Roman"/>
                          <a:sym typeface="Times New Roman"/>
                        </a:rPr>
                        <a:t>File Upload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bl>
          </a:graphicData>
        </a:graphic>
      </p:graphicFrame>
      <p:graphicFrame>
        <p:nvGraphicFramePr>
          <p:cNvPr name="Table 8" id="8"/>
          <p:cNvGraphicFramePr>
            <a:graphicFrameLocks noGrp="true"/>
          </p:cNvGraphicFramePr>
          <p:nvPr/>
        </p:nvGraphicFramePr>
        <p:xfrm>
          <a:off x="10200459" y="4924427"/>
          <a:ext cx="4023558" cy="2038350"/>
        </p:xfrm>
        <a:graphic>
          <a:graphicData uri="http://schemas.openxmlformats.org/drawingml/2006/table">
            <a:tbl>
              <a:tblPr/>
              <a:tblGrid>
                <a:gridCol w="2164301"/>
              </a:tblGrid>
              <a:tr h="1019175">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High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r h="1019175">
                <a:tc>
                  <a:txBody>
                    <a:bodyPr anchor="t" rtlCol="false"/>
                    <a:lstStyle/>
                    <a:p>
                      <a:pPr algn="ctr">
                        <a:lnSpc>
                          <a:spcPts val="4199"/>
                        </a:lnSpc>
                        <a:defRPr/>
                      </a:pPr>
                      <a:r>
                        <a:rPr lang="en-US" sz="2999">
                          <a:solidFill>
                            <a:srgbClr val="000000"/>
                          </a:solidFill>
                          <a:latin typeface="Times New Roman"/>
                          <a:ea typeface="Times New Roman"/>
                          <a:cs typeface="Times New Roman"/>
                          <a:sym typeface="Times New Roman"/>
                        </a:rPr>
                        <a:t>High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0CEF1"/>
                    </a:solidFill>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8115300"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1 (SQL Injection):-</a:t>
            </a:r>
          </a:p>
        </p:txBody>
      </p:sp>
      <p:sp>
        <p:nvSpPr>
          <p:cNvPr name="Freeform 3" id="3"/>
          <p:cNvSpPr/>
          <p:nvPr/>
        </p:nvSpPr>
        <p:spPr>
          <a:xfrm flipH="true" flipV="false" rot="0">
            <a:off x="14492149" y="8726285"/>
            <a:ext cx="7315200" cy="1064029"/>
          </a:xfrm>
          <a:custGeom>
            <a:avLst/>
            <a:gdLst/>
            <a:ahLst/>
            <a:cxnLst/>
            <a:rect r="r" b="b" t="t" l="l"/>
            <a:pathLst>
              <a:path h="1064029" w="7315200">
                <a:moveTo>
                  <a:pt x="7315200" y="0"/>
                </a:moveTo>
                <a:lnTo>
                  <a:pt x="0" y="0"/>
                </a:lnTo>
                <a:lnTo>
                  <a:pt x="0" y="1064030"/>
                </a:lnTo>
                <a:lnTo>
                  <a:pt x="7315200" y="1064030"/>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817858"/>
            <a:ext cx="14689285" cy="2852420"/>
          </a:xfrm>
          <a:prstGeom prst="rect">
            <a:avLst/>
          </a:prstGeom>
        </p:spPr>
        <p:txBody>
          <a:bodyPr anchor="t" rtlCol="false" tIns="0" lIns="0" bIns="0" rIns="0">
            <a:spAutoFit/>
          </a:bodyPr>
          <a:lstStyle/>
          <a:p>
            <a:pPr algn="just">
              <a:lnSpc>
                <a:spcPts val="4480"/>
              </a:lnSpc>
              <a:spcBef>
                <a:spcPct val="0"/>
              </a:spcBef>
            </a:pPr>
            <a:r>
              <a:rPr lang="en-US" sz="3200">
                <a:solidFill>
                  <a:srgbClr val="011142"/>
                </a:solidFill>
                <a:latin typeface="Times New Roman"/>
                <a:ea typeface="Times New Roman"/>
                <a:cs typeface="Times New Roman"/>
                <a:sym typeface="Times New Roman"/>
              </a:rPr>
              <a:t>SQL Injection (SQLi) is a type of an injection attack that makes it possible to execute malicious SQL statements. Attackers can go around authentication and authorization of a web page or web application and retrieve the content of the entire SQL database. They can also use SQL Injection to add, modify, and delete records in the database.</a:t>
            </a:r>
          </a:p>
        </p:txBody>
      </p:sp>
      <p:sp>
        <p:nvSpPr>
          <p:cNvPr name="TextBox 5" id="5"/>
          <p:cNvSpPr txBox="true"/>
          <p:nvPr/>
        </p:nvSpPr>
        <p:spPr>
          <a:xfrm rot="0">
            <a:off x="1028700" y="4779327"/>
            <a:ext cx="8377554" cy="2290446"/>
          </a:xfrm>
          <a:prstGeom prst="rect">
            <a:avLst/>
          </a:prstGeom>
        </p:spPr>
        <p:txBody>
          <a:bodyPr anchor="t" rtlCol="false" tIns="0" lIns="0" bIns="0" rIns="0">
            <a:spAutoFit/>
          </a:bodyPr>
          <a:lstStyle/>
          <a:p>
            <a:pPr algn="l">
              <a:lnSpc>
                <a:spcPts val="4479"/>
              </a:lnSpc>
            </a:pPr>
            <a:r>
              <a:rPr lang="en-US" sz="3199">
                <a:solidFill>
                  <a:srgbClr val="011142"/>
                </a:solidFill>
                <a:latin typeface="Times New Roman"/>
                <a:ea typeface="Times New Roman"/>
                <a:cs typeface="Times New Roman"/>
                <a:sym typeface="Times New Roman"/>
              </a:rPr>
              <a:t>Steps</a:t>
            </a:r>
            <a:r>
              <a:rPr lang="en-US" sz="3199" b="true">
                <a:solidFill>
                  <a:srgbClr val="011142"/>
                </a:solidFill>
                <a:latin typeface="Times New Roman Bold"/>
                <a:ea typeface="Times New Roman Bold"/>
                <a:cs typeface="Times New Roman Bold"/>
                <a:sym typeface="Times New Roman Bold"/>
              </a:rPr>
              <a:t>:-</a:t>
            </a:r>
          </a:p>
          <a:p>
            <a:pPr algn="l" marL="690872" indent="-345436" lvl="1">
              <a:lnSpc>
                <a:spcPts val="4479"/>
              </a:lnSpc>
              <a:buFont typeface="Arial"/>
              <a:buChar char="•"/>
            </a:pPr>
            <a:r>
              <a:rPr lang="en-US" sz="3199">
                <a:solidFill>
                  <a:srgbClr val="011142"/>
                </a:solidFill>
                <a:latin typeface="Times New Roman"/>
                <a:ea typeface="Times New Roman"/>
                <a:cs typeface="Times New Roman"/>
                <a:sym typeface="Times New Roman"/>
              </a:rPr>
              <a:t>Go to the SQL Injection module.</a:t>
            </a:r>
          </a:p>
          <a:p>
            <a:pPr algn="l" marL="690872" indent="-345436" lvl="1">
              <a:lnSpc>
                <a:spcPts val="4479"/>
              </a:lnSpc>
              <a:buFont typeface="Arial"/>
              <a:buChar char="•"/>
            </a:pPr>
            <a:r>
              <a:rPr lang="en-US" sz="3199">
                <a:solidFill>
                  <a:srgbClr val="011142"/>
                </a:solidFill>
                <a:latin typeface="Times New Roman"/>
                <a:ea typeface="Times New Roman"/>
                <a:cs typeface="Times New Roman"/>
                <a:sym typeface="Times New Roman"/>
              </a:rPr>
              <a:t>Enter payload: 1' OR '1'='1 in the ID field.</a:t>
            </a:r>
          </a:p>
          <a:p>
            <a:pPr algn="l" marL="690872" indent="-345436" lvl="1">
              <a:lnSpc>
                <a:spcPts val="4479"/>
              </a:lnSpc>
              <a:spcBef>
                <a:spcPct val="0"/>
              </a:spcBef>
              <a:buFont typeface="Arial"/>
              <a:buChar char="•"/>
            </a:pPr>
            <a:r>
              <a:rPr lang="en-US" sz="3199">
                <a:solidFill>
                  <a:srgbClr val="011142"/>
                </a:solidFill>
                <a:latin typeface="Times New Roman"/>
                <a:ea typeface="Times New Roman"/>
                <a:cs typeface="Times New Roman"/>
                <a:sym typeface="Times New Roman"/>
              </a:rPr>
              <a:t>Click "Submit"</a:t>
            </a:r>
          </a:p>
        </p:txBody>
      </p:sp>
      <p:sp>
        <p:nvSpPr>
          <p:cNvPr name="TextBox 6" id="6"/>
          <p:cNvSpPr txBox="true"/>
          <p:nvPr/>
        </p:nvSpPr>
        <p:spPr>
          <a:xfrm rot="0">
            <a:off x="1028700" y="7529829"/>
            <a:ext cx="11641138" cy="1728471"/>
          </a:xfrm>
          <a:prstGeom prst="rect">
            <a:avLst/>
          </a:prstGeom>
        </p:spPr>
        <p:txBody>
          <a:bodyPr anchor="t" rtlCol="false" tIns="0" lIns="0" bIns="0" rIns="0">
            <a:spAutoFit/>
          </a:bodyPr>
          <a:lstStyle/>
          <a:p>
            <a:pPr algn="l">
              <a:lnSpc>
                <a:spcPts val="4479"/>
              </a:lnSpc>
            </a:pPr>
            <a:r>
              <a:rPr lang="en-US" sz="3199">
                <a:solidFill>
                  <a:srgbClr val="011142"/>
                </a:solidFill>
                <a:latin typeface="Times New Roman"/>
                <a:ea typeface="Times New Roman"/>
                <a:cs typeface="Times New Roman"/>
                <a:sym typeface="Times New Roman"/>
              </a:rPr>
              <a:t>Impact: Attacker can read sensitive data and bypass authentication.</a:t>
            </a:r>
          </a:p>
          <a:p>
            <a:pPr algn="l">
              <a:lnSpc>
                <a:spcPts val="4479"/>
              </a:lnSpc>
            </a:pPr>
            <a:r>
              <a:rPr lang="en-US" sz="3199">
                <a:solidFill>
                  <a:srgbClr val="011142"/>
                </a:solidFill>
                <a:latin typeface="Times New Roman"/>
                <a:ea typeface="Times New Roman"/>
                <a:cs typeface="Times New Roman"/>
                <a:sym typeface="Times New Roman"/>
              </a:rPr>
              <a:t>Mitigation: Use parameterized queries / prepared statements.</a:t>
            </a:r>
          </a:p>
          <a:p>
            <a:pPr algn="ctr">
              <a:lnSpc>
                <a:spcPts val="447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0CEF1"/>
        </a:solidFill>
      </p:bgPr>
    </p:bg>
    <p:spTree>
      <p:nvGrpSpPr>
        <p:cNvPr id="1" name=""/>
        <p:cNvGrpSpPr/>
        <p:nvPr/>
      </p:nvGrpSpPr>
      <p:grpSpPr>
        <a:xfrm>
          <a:off x="0" y="0"/>
          <a:ext cx="0" cy="0"/>
          <a:chOff x="0" y="0"/>
          <a:chExt cx="0" cy="0"/>
        </a:xfrm>
      </p:grpSpPr>
      <p:sp>
        <p:nvSpPr>
          <p:cNvPr name="Freeform 2" id="2"/>
          <p:cNvSpPr/>
          <p:nvPr/>
        </p:nvSpPr>
        <p:spPr>
          <a:xfrm flipH="false" flipV="false" rot="0">
            <a:off x="2383510" y="2239705"/>
            <a:ext cx="14599894" cy="7018595"/>
          </a:xfrm>
          <a:custGeom>
            <a:avLst/>
            <a:gdLst/>
            <a:ahLst/>
            <a:cxnLst/>
            <a:rect r="r" b="b" t="t" l="l"/>
            <a:pathLst>
              <a:path h="7018595" w="14599894">
                <a:moveTo>
                  <a:pt x="0" y="0"/>
                </a:moveTo>
                <a:lnTo>
                  <a:pt x="14599893" y="0"/>
                </a:lnTo>
                <a:lnTo>
                  <a:pt x="14599893" y="7018595"/>
                </a:lnTo>
                <a:lnTo>
                  <a:pt x="0" y="7018595"/>
                </a:lnTo>
                <a:lnTo>
                  <a:pt x="0" y="0"/>
                </a:lnTo>
                <a:close/>
              </a:path>
            </a:pathLst>
          </a:custGeom>
          <a:blipFill>
            <a:blip r:embed="rId2"/>
            <a:stretch>
              <a:fillRect l="0" t="0" r="0" b="0"/>
            </a:stretch>
          </a:blipFill>
        </p:spPr>
      </p:sp>
      <p:sp>
        <p:nvSpPr>
          <p:cNvPr name="TextBox 3" id="3"/>
          <p:cNvSpPr txBox="true"/>
          <p:nvPr/>
        </p:nvSpPr>
        <p:spPr>
          <a:xfrm rot="0">
            <a:off x="1028700" y="1066800"/>
            <a:ext cx="8115300" cy="642009"/>
          </a:xfrm>
          <a:prstGeom prst="rect">
            <a:avLst/>
          </a:prstGeom>
        </p:spPr>
        <p:txBody>
          <a:bodyPr anchor="t" rtlCol="false" tIns="0" lIns="0" bIns="0" rIns="0">
            <a:spAutoFit/>
          </a:bodyPr>
          <a:lstStyle/>
          <a:p>
            <a:pPr algn="l">
              <a:lnSpc>
                <a:spcPts val="4095"/>
              </a:lnSpc>
            </a:pPr>
            <a:r>
              <a:rPr lang="en-US" sz="4500">
                <a:solidFill>
                  <a:srgbClr val="011142"/>
                </a:solidFill>
                <a:latin typeface="Times New Roman"/>
                <a:ea typeface="Times New Roman"/>
                <a:cs typeface="Times New Roman"/>
                <a:sym typeface="Times New Roman"/>
              </a:rPr>
              <a:t>Vulnerability 1 (SQL Injection):-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DAGtCZ2Z8x4</dc:identifier>
  <dcterms:modified xsi:type="dcterms:W3CDTF">2011-08-01T06:04:30Z</dcterms:modified>
  <cp:revision>1</cp:revision>
  <dc:title>Vulnerability Assessment and Penetration Testing(VAPT) on a Web Application</dc:title>
</cp:coreProperties>
</file>